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07" r:id="rId5"/>
    <p:sldId id="306" r:id="rId6"/>
    <p:sldId id="301" r:id="rId7"/>
    <p:sldId id="302" r:id="rId8"/>
    <p:sldId id="259" r:id="rId9"/>
    <p:sldId id="260" r:id="rId10"/>
    <p:sldId id="261" r:id="rId11"/>
    <p:sldId id="270" r:id="rId12"/>
    <p:sldId id="313" r:id="rId13"/>
    <p:sldId id="275" r:id="rId14"/>
    <p:sldId id="314" r:id="rId15"/>
    <p:sldId id="310" r:id="rId16"/>
    <p:sldId id="262" r:id="rId17"/>
    <p:sldId id="279" r:id="rId18"/>
    <p:sldId id="268" r:id="rId19"/>
    <p:sldId id="269" r:id="rId20"/>
    <p:sldId id="263" r:id="rId21"/>
    <p:sldId id="303" r:id="rId22"/>
    <p:sldId id="267" r:id="rId23"/>
    <p:sldId id="273" r:id="rId24"/>
    <p:sldId id="274" r:id="rId25"/>
    <p:sldId id="277" r:id="rId26"/>
    <p:sldId id="298" r:id="rId27"/>
    <p:sldId id="264" r:id="rId28"/>
    <p:sldId id="286" r:id="rId29"/>
    <p:sldId id="287" r:id="rId30"/>
    <p:sldId id="272" r:id="rId31"/>
    <p:sldId id="288" r:id="rId32"/>
    <p:sldId id="280" r:id="rId33"/>
    <p:sldId id="281" r:id="rId34"/>
    <p:sldId id="294" r:id="rId35"/>
    <p:sldId id="296" r:id="rId36"/>
    <p:sldId id="295" r:id="rId37"/>
    <p:sldId id="318" r:id="rId38"/>
    <p:sldId id="282" r:id="rId39"/>
    <p:sldId id="289" r:id="rId40"/>
    <p:sldId id="290" r:id="rId41"/>
    <p:sldId id="292" r:id="rId42"/>
    <p:sldId id="311" r:id="rId43"/>
    <p:sldId id="312" r:id="rId44"/>
    <p:sldId id="291" r:id="rId45"/>
    <p:sldId id="283" r:id="rId46"/>
    <p:sldId id="293" r:id="rId47"/>
    <p:sldId id="315" r:id="rId48"/>
    <p:sldId id="316" r:id="rId49"/>
    <p:sldId id="284" r:id="rId50"/>
    <p:sldId id="285" r:id="rId51"/>
    <p:sldId id="317" r:id="rId52"/>
    <p:sldId id="297" r:id="rId53"/>
    <p:sldId id="276" r:id="rId54"/>
    <p:sldId id="305" r:id="rId55"/>
    <p:sldId id="304" r:id="rId56"/>
    <p:sldId id="278" r:id="rId57"/>
    <p:sldId id="299" r:id="rId58"/>
    <p:sldId id="300" r:id="rId59"/>
    <p:sldId id="309" r:id="rId60"/>
    <p:sldId id="30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16"/>
    <p:restoredTop sz="96327"/>
  </p:normalViewPr>
  <p:slideViewPr>
    <p:cSldViewPr snapToGrid="0">
      <p:cViewPr varScale="1">
        <p:scale>
          <a:sx n="51" d="100"/>
          <a:sy n="51" d="100"/>
        </p:scale>
        <p:origin x="11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2E89-8FC4-3946-916F-DDC330295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C12FA-F308-B2A9-2D1E-2174754D0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B47A-B54C-F3C0-79DF-4F444A91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2F8F4-3607-D003-B203-F428539E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74694-3533-B454-B070-4FA0742D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F92B-9734-6CD0-6269-396129BB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F8804-E9D9-CC50-776C-D2F2D31D9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2530E-C806-E84C-8A48-14284833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77558-F39B-8F6B-4322-4C3743E0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28B62-95A3-F7A9-3E62-470026A3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211C0-B693-3F17-A45E-220E9C875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E006E-4573-BDA7-E9C1-BC54E894E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2E968-D334-71AC-DC26-20309445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B02C7-BD4B-50C4-8AB6-436ECE76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C7FF-28D3-6842-8360-BD0BB9AA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4DB4-8C96-9869-F8B3-85300AF8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30C68-E448-B455-1A66-876F5094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82A49-09DB-7051-3D3E-CB848BEA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E92E3-6E22-EBBF-37A9-DEF3427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9B818-035C-50F5-483A-04F82C9B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DDCB-669A-191E-49FD-D569CDA0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68531-F352-52ED-32E2-2F57709D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44245-B3E6-68A3-3919-E8C501AC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A2B7C-4ACE-4426-7044-58EBB00C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516AF-54D1-70E9-5789-3568E133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6160-519E-E9E8-16D1-0F626E88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B750-27C9-3F68-903E-B0105A4C0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B4B42-6D03-1AAF-FED2-0F205F87E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14282-5875-D080-F639-0CFDE8DD1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DEA78-6B25-E2DB-377A-A482EAF2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68730-6E2B-01F5-AC42-5501A3E3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4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6FD9-EB20-6107-FAB9-14AC3482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05848-6D82-08FB-DA97-C8DE8D1D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6082E-B45D-9563-209B-996C7FBBA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08694-EEFA-48C0-8EA5-762B94449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5F406-9311-F248-D9B8-E3EA4FF6E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3D967-8BEC-A390-333F-390F8B49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9AF87-3D68-45FC-5A63-0DA29E2C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D5756-A6C3-32B5-8382-95C7275A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1028-264E-10CF-8CCF-9D68A5EA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EC0BE-04C8-E647-FF2B-F1B6E9CE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68138-B259-7523-164C-E0170AD6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14A2E-AEC9-1D6C-FAA0-CCEDC730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F815A-9C8C-B333-19B5-48915FC1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0F099-23A6-35B0-7BEC-2C7DC3A2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D08FF-8A7F-48C3-D13D-5922182C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04C6-1108-AA49-E7B0-E2FEE38E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4683E-408E-99F7-CDF9-BDD424FF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3361C-F777-AE6E-1ACF-8FBFEDD0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B6D2A-C54F-A2C3-F687-ADA79525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10332-BE91-BD38-3852-A7AA2541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D8172-540E-55ED-AC59-43D7F575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7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A98C-BEDC-C3DA-100E-57B337B2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E0D7F-C019-0A10-E806-4E4BCF1E9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5E5B5-127A-5D37-6676-E6272CE46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F74B8-B681-225C-F2A3-5CE67CD7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4C288-FAB3-89D3-61AE-EDEBB798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AC7A4-C4A0-EBE0-04CE-1267C494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4E6CD-0236-3CCD-CF46-798BDD43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D97BA-332F-ED30-BDA7-E91A2EB3F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A773D-48B9-7D0E-F205-52A834A29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ACB8-0792-284E-B874-175F13A8AB2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772C-7BFF-FE72-901F-C99AFF060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ADC0-37B5-EFAC-24D5-F06D87456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05D7-D556-3E49-B075-0195668CA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2268607" TargetMode="External"/><Relationship Id="rId2" Type="http://schemas.openxmlformats.org/officeDocument/2006/relationships/hyperlink" Target="https://www.ncbi.nlm.nih.gov/pmc/articles/PMC9638701/#REF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lar.google.com/scholar_lookup?journal=Dev+Psychol&amp;title=Media+use,+face-to-face+communication,+media+multitasking,+and+social+well-being+among+8-+to+12-year-old+girls&amp;volume=48&amp;publication_year=2012&amp;pages=327-336&amp;pmid=22268607&amp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638701/#REF20" TargetMode="External"/><Relationship Id="rId2" Type="http://schemas.openxmlformats.org/officeDocument/2006/relationships/hyperlink" Target="https://www.ncbi.nlm.nih.gov/pmc/articles/PMC9638701/#REF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9638701/#REF21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5836521/" TargetMode="External"/><Relationship Id="rId3" Type="http://schemas.openxmlformats.org/officeDocument/2006/relationships/hyperlink" Target="https://scholar.google.com/scholar_lookup?journal=Prev+Med&amp;title=Screen+time+is+associated+with+depression+and+anxiety+in+Canadian+youth&amp;volume=73&amp;publication_year=2015&amp;pages=133-138&amp;pmid=25657166&amp;" TargetMode="External"/><Relationship Id="rId7" Type="http://schemas.openxmlformats.org/officeDocument/2006/relationships/hyperlink" Target="https://www.sciencedirect.com/science/article/pii/S2352853216300438" TargetMode="External"/><Relationship Id="rId2" Type="http://schemas.openxmlformats.org/officeDocument/2006/relationships/hyperlink" Target="https://pubmed.ncbi.nlm.nih.gov/256571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/scholar_lookup?journal=JAMA&amp;title=Depressed+adolescents+grown+up&amp;volume=281&amp;publication_year=1999&amp;pages=1707-1713&amp;pmid=10328070&amp;" TargetMode="External"/><Relationship Id="rId5" Type="http://schemas.openxmlformats.org/officeDocument/2006/relationships/hyperlink" Target="https://pubmed.ncbi.nlm.nih.gov/10328070" TargetMode="External"/><Relationship Id="rId10" Type="http://schemas.openxmlformats.org/officeDocument/2006/relationships/hyperlink" Target="https://scholar.google.com/scholar_lookup?journal=Addict+Behav+Rep&amp;title=Internet+use+and+problematic+Internet+use+among+adolescents+in+Japan:+A+nationwide+representative+survey&amp;volume=4&amp;publication_year=2016&amp;pages=58-64&amp;pmid=29511725&amp;" TargetMode="External"/><Relationship Id="rId4" Type="http://schemas.openxmlformats.org/officeDocument/2006/relationships/hyperlink" Target="https://pubmed.ncbi.nlm.nih.gov/10328070/" TargetMode="External"/><Relationship Id="rId9" Type="http://schemas.openxmlformats.org/officeDocument/2006/relationships/hyperlink" Target="https://pubmed.ncbi.nlm.nih.gov/29511725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3644222" TargetMode="External"/><Relationship Id="rId2" Type="http://schemas.openxmlformats.org/officeDocument/2006/relationships/hyperlink" Target="https://www.ncbi.nlm.nih.gov/pmc/articles/PMC9638701/#REF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lar.google.com/scholar_lookup?journal=Exp+Eye+Res&amp;title=Time+outdoors+and+the+prevention+of+myopia&amp;volume=114&amp;publication_year=2013&amp;pages=58-68&amp;pmid=23644222&amp;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rtechnology.co.nz/" TargetMode="External"/><Relationship Id="rId2" Type="http://schemas.openxmlformats.org/officeDocument/2006/relationships/hyperlink" Target="https://ehtrust.org/sciencet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oinitiative.org/" TargetMode="External"/><Relationship Id="rId4" Type="http://schemas.openxmlformats.org/officeDocument/2006/relationships/hyperlink" Target="https://mdsafetech.or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cFqRREG4J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709072/" TargetMode="External"/><Relationship Id="rId2" Type="http://schemas.openxmlformats.org/officeDocument/2006/relationships/hyperlink" Target="https://www.sciencedirect.com/science/article/abs/pii/S001393511830256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21999884/" TargetMode="External"/><Relationship Id="rId4" Type="http://schemas.openxmlformats.org/officeDocument/2006/relationships/hyperlink" Target="https://ieeexplore.ieee.org/document/7131429/metrics#metrics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4TdY344Now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mvaughan@actrix.co.n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CE8A3E-80F6-124E-B289-9732BE675082}"/>
              </a:ext>
            </a:extLst>
          </p:cNvPr>
          <p:cNvSpPr/>
          <p:nvPr/>
        </p:nvSpPr>
        <p:spPr>
          <a:xfrm>
            <a:off x="2982932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19C6B-9637-574B-BC0D-53AF80E4031D}"/>
              </a:ext>
            </a:extLst>
          </p:cNvPr>
          <p:cNvSpPr/>
          <p:nvPr/>
        </p:nvSpPr>
        <p:spPr>
          <a:xfrm>
            <a:off x="1222624" y="1442244"/>
            <a:ext cx="9445375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602C6-DD35-8931-30BD-FA40ADF15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403" y="1720164"/>
            <a:ext cx="8524124" cy="208179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4"/>
                </a:solidFill>
              </a:rPr>
              <a:t>Children and 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Screen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3473E-2E21-6EEA-318F-A9ADB4F32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402" y="4387583"/>
            <a:ext cx="8373437" cy="1348054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4"/>
                </a:solidFill>
                <a:latin typeface="+mj-lt"/>
              </a:rPr>
              <a:t>What You Need To Know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315A8-64F2-6D46-8260-6F20FD456CD6}"/>
              </a:ext>
            </a:extLst>
          </p:cNvPr>
          <p:cNvCxnSpPr/>
          <p:nvPr/>
        </p:nvCxnSpPr>
        <p:spPr>
          <a:xfrm>
            <a:off x="3035241" y="4008348"/>
            <a:ext cx="3673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40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D89FB-4EDB-D742-BA39-86768113B988}"/>
              </a:ext>
            </a:extLst>
          </p:cNvPr>
          <p:cNvSpPr/>
          <p:nvPr/>
        </p:nvSpPr>
        <p:spPr>
          <a:xfrm flipH="1">
            <a:off x="4830792" y="0"/>
            <a:ext cx="7361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AC5A63-2905-4D43-9ED4-4D05899BF4FC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6166449" cy="33043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What’s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happening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to our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children?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0EC6-1838-22E4-8D4A-1CDF078B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30" y="1431985"/>
            <a:ext cx="5988170" cy="4744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In my Private Practice I am noticing: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ANXIETY is the big ‘growth industry’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DEPRESSION is not far behind</a:t>
            </a:r>
          </a:p>
          <a:p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Arguments about Screen Time have become the biggest source of conflict between children and parents</a:t>
            </a:r>
          </a:p>
        </p:txBody>
      </p:sp>
    </p:spTree>
    <p:extLst>
      <p:ext uri="{BB962C8B-B14F-4D97-AF65-F5344CB8AC3E}">
        <p14:creationId xmlns:p14="http://schemas.microsoft.com/office/powerpoint/2010/main" val="143989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EDCB8A-4D74-8544-ACD3-49FC0CAF1FC7}"/>
              </a:ext>
            </a:extLst>
          </p:cNvPr>
          <p:cNvSpPr/>
          <p:nvPr/>
        </p:nvSpPr>
        <p:spPr>
          <a:xfrm flipH="1">
            <a:off x="4830792" y="0"/>
            <a:ext cx="7361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CAB132-707E-754F-8EFC-4C5B8BE94490}"/>
              </a:ext>
            </a:extLst>
          </p:cNvPr>
          <p:cNvSpPr txBox="1">
            <a:spLocks/>
          </p:cNvSpPr>
          <p:nvPr/>
        </p:nvSpPr>
        <p:spPr>
          <a:xfrm>
            <a:off x="845388" y="724619"/>
            <a:ext cx="10508411" cy="145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Under pressure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24/7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F59B-ED72-22A2-E201-6DB918AE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30" y="1449238"/>
            <a:ext cx="6556076" cy="517584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used to be able to ‘switch off’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school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used to be a ‘safe haven’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(for most children anyway)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Now, connected to internet during most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their waking hours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say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 feel pressured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overwhelmed</a:t>
            </a:r>
            <a:endParaRPr lang="en-NZ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 guilty if unable to respond to messages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right away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eel anxious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access to messaging becomes constrained</a:t>
            </a:r>
          </a:p>
          <a:p>
            <a:endParaRPr lang="en-NZ" sz="2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6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D6E21A-4AF2-0B4B-9E81-A918067D06CB}"/>
              </a:ext>
            </a:extLst>
          </p:cNvPr>
          <p:cNvSpPr/>
          <p:nvPr/>
        </p:nvSpPr>
        <p:spPr>
          <a:xfrm flipH="1">
            <a:off x="4830792" y="0"/>
            <a:ext cx="7361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5309FA-B8A6-FD4C-82D3-DEE0B96CA3A9}"/>
              </a:ext>
            </a:extLst>
          </p:cNvPr>
          <p:cNvSpPr txBox="1">
            <a:spLocks/>
          </p:cNvSpPr>
          <p:nvPr/>
        </p:nvSpPr>
        <p:spPr>
          <a:xfrm>
            <a:off x="838201" y="724619"/>
            <a:ext cx="3785558" cy="34160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What activities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is Screen Time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replacing?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51602-0574-E2A8-AA43-C33D3AB15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30" y="1449238"/>
            <a:ext cx="5988169" cy="47277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activities (implications for health and well-being)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Socializing in the ‘real world’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(implications for socialization)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Interacting with family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(implications for relationships)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recreational activities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 art, music)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others?</a:t>
            </a:r>
          </a:p>
        </p:txBody>
      </p:sp>
    </p:spTree>
    <p:extLst>
      <p:ext uri="{BB962C8B-B14F-4D97-AF65-F5344CB8AC3E}">
        <p14:creationId xmlns:p14="http://schemas.microsoft.com/office/powerpoint/2010/main" val="318604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EE32C-3986-1248-A732-C86AA7E07F7D}"/>
              </a:ext>
            </a:extLst>
          </p:cNvPr>
          <p:cNvSpPr/>
          <p:nvPr/>
        </p:nvSpPr>
        <p:spPr>
          <a:xfrm flipH="1">
            <a:off x="4830792" y="0"/>
            <a:ext cx="7361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8DE920-5D18-AE4E-B07A-F0A38F4DB484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3992593" cy="30364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Screen Time –</a:t>
            </a:r>
          </a:p>
          <a:p>
            <a:r>
              <a:rPr lang="en-US" sz="4200" dirty="0">
                <a:solidFill>
                  <a:schemeClr val="accent1"/>
                </a:solidFill>
              </a:rPr>
              <a:t>how much is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too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DEDB-74F5-C468-BE27-107824058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30" y="1449238"/>
            <a:ext cx="5988170" cy="4356608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‘Growing Up In New Zealand’ study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based on almost 60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year-olds)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screens for average of 3hrs.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 day (not including screen time at school)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Ministry of Health recommends less than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hrs. per day of passive screen time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0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EB6EF8-DF4A-9841-82E1-B737977B63BB}"/>
              </a:ext>
            </a:extLst>
          </p:cNvPr>
          <p:cNvSpPr/>
          <p:nvPr/>
        </p:nvSpPr>
        <p:spPr>
          <a:xfrm flipH="1">
            <a:off x="4830792" y="0"/>
            <a:ext cx="7361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A2CC45-A676-DF41-B89E-10C74F240029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3992593" cy="30364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Ministry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of Health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95CB-FD4A-1EC9-480A-7A028129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30" y="1449238"/>
            <a:ext cx="5988170" cy="4727725"/>
          </a:xfrm>
        </p:spPr>
        <p:txBody>
          <a:bodyPr>
            <a:normAutofit/>
          </a:bodyPr>
          <a:lstStyle/>
          <a:p>
            <a:pPr algn="l"/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ero recreational screen time for children under 2</a:t>
            </a:r>
          </a:p>
          <a:p>
            <a:pPr algn="l"/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 than an hour per day for kids aged </a:t>
            </a:r>
            <a:b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to 5, and fewer than two hours per day </a:t>
            </a:r>
            <a:b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passive screen time for those aged </a:t>
            </a:r>
            <a:b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to 17.</a:t>
            </a:r>
          </a:p>
          <a:p>
            <a:pPr algn="l"/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Yet,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M.O.H. 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surveys find those guidelines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being exceeded by nearly 90 per cent </a:t>
            </a:r>
            <a:b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children younger than 14.</a:t>
            </a:r>
          </a:p>
        </p:txBody>
      </p:sp>
    </p:spTree>
    <p:extLst>
      <p:ext uri="{BB962C8B-B14F-4D97-AF65-F5344CB8AC3E}">
        <p14:creationId xmlns:p14="http://schemas.microsoft.com/office/powerpoint/2010/main" val="142654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F01DE-6878-8C45-B59B-67A2E6FB93C3}"/>
              </a:ext>
            </a:extLst>
          </p:cNvPr>
          <p:cNvSpPr/>
          <p:nvPr/>
        </p:nvSpPr>
        <p:spPr>
          <a:xfrm>
            <a:off x="3667876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BA0D2-9401-F543-BC8C-E5BE108F83F8}"/>
              </a:ext>
            </a:extLst>
          </p:cNvPr>
          <p:cNvSpPr/>
          <p:nvPr/>
        </p:nvSpPr>
        <p:spPr>
          <a:xfrm>
            <a:off x="0" y="1442244"/>
            <a:ext cx="6947140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99BB85-D608-0A47-8481-B9BFE429E116}"/>
              </a:ext>
            </a:extLst>
          </p:cNvPr>
          <p:cNvSpPr txBox="1">
            <a:spLocks/>
          </p:cNvSpPr>
          <p:nvPr/>
        </p:nvSpPr>
        <p:spPr>
          <a:xfrm>
            <a:off x="2080404" y="2926158"/>
            <a:ext cx="4251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  <a:cs typeface="Calibri" panose="020F0502020204030204" pitchFamily="34" charset="0"/>
              </a:rPr>
              <a:t>Screen Time –</a:t>
            </a:r>
          </a:p>
          <a:p>
            <a:r>
              <a:rPr lang="en-US" sz="4200" dirty="0">
                <a:solidFill>
                  <a:schemeClr val="accent1"/>
                </a:solidFill>
                <a:cs typeface="Calibri" panose="020F0502020204030204" pitchFamily="34" charset="0"/>
              </a:rPr>
              <a:t>how much is </a:t>
            </a:r>
            <a:br>
              <a:rPr lang="en-US" sz="4200" dirty="0">
                <a:solidFill>
                  <a:schemeClr val="accent1"/>
                </a:solidFill>
                <a:cs typeface="Calibri" panose="020F0502020204030204" pitchFamily="34" charset="0"/>
              </a:rPr>
            </a:br>
            <a:r>
              <a:rPr lang="en-US" sz="4200" dirty="0">
                <a:solidFill>
                  <a:schemeClr val="accent1"/>
                </a:solidFill>
                <a:cs typeface="Calibri" panose="020F0502020204030204" pitchFamily="34" charset="0"/>
              </a:rPr>
              <a:t>too much? (2)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0CD974-8468-6CE8-56F5-3C0344E78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4" t="6002" r="3031" b="-6002"/>
          <a:stretch/>
        </p:blipFill>
        <p:spPr>
          <a:xfrm>
            <a:off x="7328241" y="1442244"/>
            <a:ext cx="4472694" cy="4567503"/>
          </a:xfrm>
        </p:spPr>
      </p:pic>
    </p:spTree>
    <p:extLst>
      <p:ext uri="{BB962C8B-B14F-4D97-AF65-F5344CB8AC3E}">
        <p14:creationId xmlns:p14="http://schemas.microsoft.com/office/powerpoint/2010/main" val="264200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AD6986-D5C5-FB4E-8DD6-D493202E8CB8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056EBD-15DF-8F42-8D59-E448A4F2174F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30364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cs typeface="Calibri" panose="020F0502020204030204" pitchFamily="34" charset="0"/>
              </a:rPr>
              <a:t>Children &amp; Screen Time – should we be worried?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94CACB-8483-573D-1576-CC20605457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785"/>
            <a:ext cx="45719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B772E2-B5E1-9F89-B7B0-8513C4C76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78" y="1984075"/>
            <a:ext cx="9956321" cy="419288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Uni. of Auckland study in 2021 concluded that:</a:t>
            </a:r>
          </a:p>
          <a:p>
            <a:pPr algn="l"/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depends upon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precise type of screen activity, the level of engagement by caregivers, and whether the content being watched is age-appropriate.</a:t>
            </a:r>
          </a:p>
          <a:p>
            <a:pPr algn="l"/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blanket screen limits with a fresh approach</a:t>
            </a:r>
            <a:endParaRPr lang="en-NZ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parental involvement in children’s Screen Time 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monitoring content, choosing interactive screen activities rather than passive watching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alancing screen use with family time</a:t>
            </a:r>
          </a:p>
          <a:p>
            <a:pPr marL="0" indent="0">
              <a:buNone/>
            </a:pP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8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EF2038-2DB1-3B4C-B192-B2104E8E04C0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FEE483-B09C-3749-80D2-BFF0EE06D050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30364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cs typeface="Calibri" panose="020F0502020204030204" pitchFamily="34" charset="0"/>
              </a:rPr>
              <a:t>Children &amp; Screen Time – should we be worried?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90CEB-D5B0-F74D-5B7C-9AA4ED8C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974" y="1984075"/>
            <a:ext cx="9990826" cy="4192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literature clearly shows that excessive screen time can have a range of adverse effects on children (and adults). 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literature review: 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Nakshine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Thute, Khatib &amp; Sarkar (2022)</a:t>
            </a:r>
            <a:endParaRPr lang="en-NZ" sz="2400" i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“Increased Screen Time as a Cause of Declining Physical, Psychological Health, and Sleep Patterns: A Literary Review”  </a:t>
            </a:r>
            <a:r>
              <a:rPr lang="en-NZ" sz="24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Cureus</a:t>
            </a:r>
            <a:r>
              <a:rPr lang="en-NZ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Journal of Medical Science, </a:t>
            </a:r>
            <a:br>
              <a:rPr lang="en-NZ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Oct. 2022</a:t>
            </a:r>
            <a:endParaRPr lang="en-NZ" sz="2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3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87E17F-C819-4342-A3E0-C6FEC37587AA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061170-10AA-F947-B81D-3024D0709F05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30364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Interesting quotes from the authors (1)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7CF58-4A89-C6F6-3432-4350D8568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974" y="1984075"/>
            <a:ext cx="9990826" cy="41928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NZ" sz="7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NZ" sz="7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(excessive screen time) increases dependence on validation from faceless people on the internet.”</a:t>
            </a:r>
          </a:p>
          <a:p>
            <a:pPr marL="0" indent="0">
              <a:buNone/>
            </a:pPr>
            <a:endParaRPr lang="en-NZ" sz="7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7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NZ" sz="7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(excessive screen time) reduces the rate at which one physically interacts with others in real life</a:t>
            </a:r>
            <a:r>
              <a:rPr lang="en-NZ" sz="7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NZ" sz="7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affects the release and maintenance of adequate doses of feel-good hormones like dopamine, serotonin, endorphins, and oxytocin, which are naturally required by all.”</a:t>
            </a:r>
            <a:endParaRPr lang="en-US" sz="7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Nakshine, Thute, Khatib &amp; Sarkar (2022)</a:t>
            </a:r>
            <a:endParaRPr lang="en-NZ" sz="5500" i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5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“Increased Screen Time as a Cause of Declining Physical, Psychological Health, and Sleep Patterns: </a:t>
            </a:r>
            <a:br>
              <a:rPr lang="en-NZ" sz="5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5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Literary Review” </a:t>
            </a:r>
            <a:r>
              <a:rPr lang="en-NZ" sz="55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Cureus</a:t>
            </a:r>
            <a:r>
              <a:rPr lang="en-NZ" sz="5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Journal of Medical Science, Oct. 2022</a:t>
            </a:r>
            <a:endParaRPr lang="en-NZ" sz="55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63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49D29-0349-2443-8B7D-D631D48ED25A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1AFBE3-1F16-EE44-84A7-F27E7D96FA81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Interesting quotes from the authors (2)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43907-06A2-EDD7-0686-E191E052F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974" y="1984075"/>
            <a:ext cx="9990826" cy="5020574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FOMO (fear of missing out) has also been identified as a risk factor for binge usage of the internet.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Individuals who are screen addicts were also discovered to have lower levels of social support and peer support or attachment to their families and relations. As a result, their level of life contentment is lowered.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Teenagers are moving away from face-to-face connection, which is limiting offline social support even though it has increasingly been linked to positive social well-being [</a:t>
            </a:r>
            <a:r>
              <a:rPr lang="en-NZ" sz="24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27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  <a:p>
            <a:pPr marL="0" indent="0">
              <a:buNone/>
            </a:pPr>
            <a:endParaRPr lang="en-NZ" sz="2400" dirty="0">
              <a:solidFill>
                <a:srgbClr val="191919"/>
              </a:solidFill>
              <a:effectLst/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27. Media use, face-to-face communication, media multitasking, and social well-being among 8- to 12-year-old girls. Pea R, Nass C, </a:t>
            </a:r>
            <a:r>
              <a:rPr lang="en-NZ" sz="18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Meheula</a:t>
            </a: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L, et al. </a:t>
            </a:r>
            <a:r>
              <a:rPr lang="en-NZ" sz="18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 Psychol. </a:t>
            </a: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2012;48:327–336. </a:t>
            </a:r>
            <a:r>
              <a:rPr lang="en-NZ" sz="180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NZ" sz="18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en-NZ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 [</a:t>
            </a:r>
            <a:r>
              <a:rPr lang="en-NZ" sz="18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Scholar</a:t>
            </a:r>
            <a:r>
              <a:rPr lang="en-NZ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6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97EC-9F37-1927-0D9F-088D55D9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341" y="2103437"/>
            <a:ext cx="9421587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Michael Vaughan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400" dirty="0">
                <a:solidFill>
                  <a:schemeClr val="accent1"/>
                </a:solidFill>
              </a:rPr>
              <a:t>Registered Psychologist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AD42-9D32-77E1-02E7-A19FA8F4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342" y="3246211"/>
            <a:ext cx="6090557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B.Sc. (Hons.) in Psychology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Postgraduate Certificate in Education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M.Ed. (Educational Psychology)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Registered Psychologist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9464E-D149-8148-B036-B4EFCBDE1AD7}"/>
              </a:ext>
            </a:extLst>
          </p:cNvPr>
          <p:cNvSpPr txBox="1"/>
          <p:nvPr/>
        </p:nvSpPr>
        <p:spPr>
          <a:xfrm>
            <a:off x="2324100" y="1705328"/>
            <a:ext cx="37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ABOUT ME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05156C-BA1F-D24D-AE53-6913CA2ED18F}"/>
              </a:ext>
            </a:extLst>
          </p:cNvPr>
          <p:cNvSpPr/>
          <p:nvPr/>
        </p:nvSpPr>
        <p:spPr>
          <a:xfrm>
            <a:off x="7773028" y="1055076"/>
            <a:ext cx="3112477" cy="3112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2983FDD-9A3F-454E-8FC8-34294DB8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445" y="870342"/>
            <a:ext cx="2668465" cy="26684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B0ECB3-B361-1046-BEF0-055F75606D5D}"/>
              </a:ext>
            </a:extLst>
          </p:cNvPr>
          <p:cNvSpPr/>
          <p:nvPr/>
        </p:nvSpPr>
        <p:spPr>
          <a:xfrm>
            <a:off x="8625259" y="676516"/>
            <a:ext cx="2668465" cy="26684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55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0F8-067C-EC45-9903-B1748FD6428C}"/>
              </a:ext>
            </a:extLst>
          </p:cNvPr>
          <p:cNvSpPr/>
          <p:nvPr/>
        </p:nvSpPr>
        <p:spPr>
          <a:xfrm flipH="1">
            <a:off x="838199" y="2104845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C162E7-4B05-1443-8B99-C6EC08A8F5C6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Screen Time Dependency - Adverse Psychological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and Physical Effects</a:t>
            </a:r>
            <a:endParaRPr lang="en-US" sz="40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FFF9-3135-C8FC-A662-AC375C5E5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2536166"/>
            <a:ext cx="9973574" cy="3597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their review of the literature, the authors conclude that: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“Constant exposure to devices like smartphones, personal computers, and television can severely affect mental health - increase stress and anxiety, for example, and cause various sleep issues in both children as well as adults.”</a:t>
            </a:r>
          </a:p>
          <a:p>
            <a:pPr marL="0" indent="0">
              <a:buNone/>
            </a:pPr>
            <a:endParaRPr lang="en-NZ" sz="1800" dirty="0">
              <a:solidFill>
                <a:srgbClr val="191919"/>
              </a:solidFill>
              <a:effectLst/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Nakshine, Thute, Khatib &amp; Sarkar (2022)</a:t>
            </a:r>
            <a:endParaRPr lang="en-NZ" sz="1800" i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“Increased Screen Time as a Cause of Declining Physical, Psychological Health, and Sleep Patterns: </a:t>
            </a:r>
            <a:b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Literary Review” </a:t>
            </a:r>
            <a:r>
              <a:rPr lang="en-NZ" sz="18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Cureus</a:t>
            </a:r>
            <a:r>
              <a:rPr lang="en-NZ" sz="18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Journal of Medical Science, Oct. 2022</a:t>
            </a:r>
            <a:endParaRPr lang="en-NZ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1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DFA9B7-BDD6-7344-A907-0740560E1C22}"/>
              </a:ext>
            </a:extLst>
          </p:cNvPr>
          <p:cNvSpPr/>
          <p:nvPr/>
        </p:nvSpPr>
        <p:spPr>
          <a:xfrm>
            <a:off x="3667876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485FD-EB75-6C4C-82D6-720F0F430956}"/>
              </a:ext>
            </a:extLst>
          </p:cNvPr>
          <p:cNvSpPr/>
          <p:nvPr/>
        </p:nvSpPr>
        <p:spPr>
          <a:xfrm>
            <a:off x="0" y="1442244"/>
            <a:ext cx="6947140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FE6C2B-0047-054F-9E99-5A54A6262ED4}"/>
              </a:ext>
            </a:extLst>
          </p:cNvPr>
          <p:cNvSpPr txBox="1">
            <a:spLocks/>
          </p:cNvSpPr>
          <p:nvPr/>
        </p:nvSpPr>
        <p:spPr>
          <a:xfrm>
            <a:off x="2080404" y="2926158"/>
            <a:ext cx="4251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Be concerned…but not too concerned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5AD240-FCDD-A444-6DE1-220AC7239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9806" y="1407044"/>
            <a:ext cx="4328594" cy="4328594"/>
          </a:xfrm>
        </p:spPr>
      </p:pic>
    </p:spTree>
    <p:extLst>
      <p:ext uri="{BB962C8B-B14F-4D97-AF65-F5344CB8AC3E}">
        <p14:creationId xmlns:p14="http://schemas.microsoft.com/office/powerpoint/2010/main" val="92831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B8967DD-6E1E-0F42-A419-1966FCE6BD6D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Adverse Psychological Effects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2CF2E-1C16-754B-8849-ED2F8CE05C67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8F726-283B-382F-5C2D-18BBC60A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1984075"/>
            <a:ext cx="9973574" cy="4192888"/>
          </a:xfrm>
        </p:spPr>
        <p:txBody>
          <a:bodyPr>
            <a:normAutofit fontScale="92500" lnSpcReduction="10000"/>
          </a:bodyPr>
          <a:lstStyle/>
          <a:p>
            <a:pPr marL="225425" lvl="6" indent="-212725"/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 of depression</a:t>
            </a:r>
          </a:p>
          <a:p>
            <a:pPr marL="225425" lvl="6" indent="-212725"/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sleep quality</a:t>
            </a:r>
          </a:p>
          <a:p>
            <a:pPr marL="225425" lvl="6" indent="-212725"/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on Mood</a:t>
            </a:r>
          </a:p>
          <a:p>
            <a:pPr marL="225425" lvl="6" indent="-212725"/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Content-influenced negativity</a:t>
            </a:r>
          </a:p>
          <a:p>
            <a:pPr marL="225425" lvl="6" indent="-212725"/>
            <a:r>
              <a:rPr lang="en-NZ" sz="26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Feelings of Social Isolation</a:t>
            </a:r>
          </a:p>
          <a:p>
            <a:pPr marL="225425" lvl="6" indent="-212725"/>
            <a:r>
              <a:rPr lang="en-NZ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NZ" sz="26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uicidal tendencies</a:t>
            </a:r>
          </a:p>
          <a:p>
            <a:pPr marL="15875" lvl="6" indent="-15875">
              <a:buNone/>
            </a:pPr>
            <a:endParaRPr lang="en-NZ" sz="28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" lvl="6" indent="-15875">
              <a:buNone/>
            </a:pPr>
            <a:endParaRPr lang="en-NZ" sz="28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15875">
              <a:buNone/>
            </a:pP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Nakshine, Thute, Khatib &amp; Sarkar (2022)</a:t>
            </a:r>
            <a:endParaRPr lang="en-NZ" sz="1900" i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15875">
              <a:buNone/>
            </a:pPr>
            <a:r>
              <a:rPr lang="en-NZ" sz="19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“Increased Screen Time as a Cause of Declining Physical, Psychological Health, and Sleep Patterns: </a:t>
            </a:r>
            <a:br>
              <a:rPr lang="en-NZ" sz="19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19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Literary Review”  </a:t>
            </a:r>
            <a:r>
              <a:rPr lang="en-NZ" sz="19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Cureus</a:t>
            </a:r>
            <a:r>
              <a:rPr lang="en-NZ" sz="19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Journal of Medical Science, Oct. 2022</a:t>
            </a:r>
            <a:endParaRPr lang="en-NZ" sz="19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" lvl="6" indent="-15875">
              <a:buNone/>
            </a:pPr>
            <a:endParaRPr lang="en-NZ" sz="28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FB69B3-3CA9-2948-A6C6-0F066EA956E4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EA759B-8BCE-4449-989C-E90F322B1A7A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Depression and Suicidal </a:t>
            </a:r>
            <a:r>
              <a:rPr lang="en-NZ" sz="4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NZ" sz="4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ehaviour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6FFB-AF5C-6BBC-0328-05655E85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79" y="1984074"/>
            <a:ext cx="10627744" cy="5287991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Depression, mainly social media-induced depression is a growing concern, particularly among today’s generation 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].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Those not aware of the usage of social media effectively can easily get trapped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in a pattern of jealousy, envy, self-doubt, and poor self-esteem 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].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It is well known that sleep disturbance symptoms appear before symptoms of depression and suicidal thoughts. Therefore, it is proposed that a mediating element connecting night-time screen use to depressive symptoms and suicidal thoughts in adolescents is the lack of sleep 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].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The researchers note that dependence on smartphones, frequent messaging, and protracted fear about not receiving back messages, particularly before bedtime, are likely associated with mood swings, suicidal thoughts, and self-injury. 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Note: References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251108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83E6A7-0FDE-C74B-B492-2721CA417ABF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238058-5BB8-AF47-8D0B-B901DE1B428B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Depression and Suicidal </a:t>
            </a:r>
            <a:r>
              <a:rPr lang="en-NZ" sz="4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NZ" sz="4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ehaviour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0629-A955-A292-25DE-72881CF7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2001327"/>
            <a:ext cx="9973574" cy="4554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19. Screen time is associated with depression and anxiety in Canadian youth. Maras D, </a:t>
            </a:r>
            <a:r>
              <a:rPr lang="en-NZ" sz="2400" dirty="0" err="1">
                <a:solidFill>
                  <a:schemeClr val="bg1">
                    <a:lumMod val="50000"/>
                  </a:schemeClr>
                </a:solidFill>
                <a:effectLst/>
              </a:rPr>
              <a:t>Flament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 MF, Murray M, Buchholz A, Henderson KA, Obeid N, Goldfield GS. </a:t>
            </a:r>
            <a:r>
              <a:rPr lang="en-NZ" sz="2400" i="1" dirty="0" err="1">
                <a:solidFill>
                  <a:schemeClr val="bg1">
                    <a:lumMod val="50000"/>
                  </a:schemeClr>
                </a:solidFill>
                <a:effectLst/>
              </a:rPr>
              <a:t>Prev</a:t>
            </a:r>
            <a:r>
              <a:rPr lang="en-NZ" sz="2400" i="1" dirty="0">
                <a:solidFill>
                  <a:schemeClr val="bg1">
                    <a:lumMod val="50000"/>
                  </a:schemeClr>
                </a:solidFill>
                <a:effectLst/>
              </a:rPr>
              <a:t> Med. 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2015;73:133–138. 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 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Scholar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20. Depressed adolescents grown up. Weissman MM, </a:t>
            </a:r>
            <a:r>
              <a:rPr lang="en-NZ" sz="2400" dirty="0" err="1">
                <a:solidFill>
                  <a:schemeClr val="bg1">
                    <a:lumMod val="50000"/>
                  </a:schemeClr>
                </a:solidFill>
                <a:effectLst/>
              </a:rPr>
              <a:t>Wolk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 S, Goldstein RB, et al. 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https://pubmed.ncbi.nlm.nih.gov/10328070/.</a:t>
            </a:r>
            <a:r>
              <a:rPr lang="en-NZ" sz="2400" dirty="0">
                <a:solidFill>
                  <a:schemeClr val="accent1"/>
                </a:solidFill>
                <a:effectLst/>
              </a:rPr>
              <a:t> </a:t>
            </a:r>
            <a:r>
              <a:rPr lang="en-NZ" sz="2400" i="1" dirty="0">
                <a:solidFill>
                  <a:schemeClr val="bg1">
                    <a:lumMod val="50000"/>
                  </a:schemeClr>
                </a:solidFill>
                <a:effectLst/>
              </a:rPr>
              <a:t>JAMA. 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1999;281:1707–1713. 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 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Scholar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21. Internet use and problematic Internet use among adolescents in Japan: A nationwide representative survey. [ Aug. 2022]; </a:t>
            </a:r>
            <a:r>
              <a:rPr lang="en-NZ" sz="2400" dirty="0" err="1">
                <a:solidFill>
                  <a:schemeClr val="bg1">
                    <a:lumMod val="50000"/>
                  </a:schemeClr>
                </a:solidFill>
                <a:effectLst/>
              </a:rPr>
              <a:t>Mihara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 S, Osaki Y, Nakayama H, et al. </a:t>
            </a:r>
          </a:p>
          <a:p>
            <a:pPr marL="0" indent="0">
              <a:buNone/>
            </a:pPr>
            <a:r>
              <a:rPr lang="en-NZ" sz="2400" u="sng" dirty="0">
                <a:solidFill>
                  <a:schemeClr val="accent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https://www.sciencedirect.com/science/article/pii/S2352853216300438</a:t>
            </a:r>
            <a:r>
              <a:rPr lang="en-NZ" sz="2400" dirty="0">
                <a:solidFill>
                  <a:srgbClr val="191919"/>
                </a:solidFill>
                <a:effectLst/>
              </a:rPr>
              <a:t> </a:t>
            </a:r>
          </a:p>
          <a:p>
            <a:pPr marL="0" indent="0">
              <a:buNone/>
            </a:pPr>
            <a:r>
              <a:rPr lang="en-NZ" sz="2400" i="1" dirty="0">
                <a:solidFill>
                  <a:schemeClr val="bg1">
                    <a:lumMod val="50000"/>
                  </a:schemeClr>
                </a:solidFill>
                <a:effectLst/>
              </a:rPr>
              <a:t>Addict </a:t>
            </a:r>
            <a:r>
              <a:rPr lang="en-NZ" sz="2400" i="1" dirty="0" err="1">
                <a:solidFill>
                  <a:schemeClr val="bg1">
                    <a:lumMod val="50000"/>
                  </a:schemeClr>
                </a:solidFill>
                <a:effectLst/>
              </a:rPr>
              <a:t>Behav</a:t>
            </a:r>
            <a:r>
              <a:rPr lang="en-NZ" sz="2400" i="1" dirty="0">
                <a:solidFill>
                  <a:schemeClr val="bg1">
                    <a:lumMod val="50000"/>
                  </a:schemeClr>
                </a:solidFill>
                <a:effectLst/>
              </a:rPr>
              <a:t> Rep. 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2016 4:58–64. 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PMC free article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 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 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Scholar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7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F6BB5F-2835-CC48-94B8-4A03D89C9503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6DDB96-930D-984F-ADBE-A0E098093B90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Benefits of Screen Time (1)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7709-D63A-F54F-339C-08111370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1984075"/>
            <a:ext cx="9973574" cy="4192888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with friends and family using li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 video apps,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FaceTime, Skype or Zoom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an amazing amount of information - allows children to investigate topics of interest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with peers online can help to build friendships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(can be particularly valuable to children who would otherwise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socially isolated)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740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8A6CF-5101-304D-A0B0-34253EA1480A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EE9A75-F68F-594E-BC37-E9439532A2C7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2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Benefits of Screen Time (2)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D2EB7-7989-FF87-A736-8C70F4CB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1984075"/>
            <a:ext cx="9973574" cy="4192888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contribute to </a:t>
            </a:r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child’s learning and development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video games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development of</a:t>
            </a: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critical or creative thinking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help children to self-help and become more resourceful</a:t>
            </a:r>
            <a:endParaRPr lang="en-NZ" sz="2400" b="0" u="none" strike="noStrike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n</a:t>
            </a: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ew ideas for traditional play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uses digital technology to connect with people they know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Enables children to produce content rather than just consuming 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Enables children to explore new</a:t>
            </a: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interests and learn new things </a:t>
            </a:r>
            <a:b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friends</a:t>
            </a:r>
          </a:p>
        </p:txBody>
      </p:sp>
    </p:spTree>
    <p:extLst>
      <p:ext uri="{BB962C8B-B14F-4D97-AF65-F5344CB8AC3E}">
        <p14:creationId xmlns:p14="http://schemas.microsoft.com/office/powerpoint/2010/main" val="417421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D7B66C-72E3-EE43-A7DB-266991D7D6BC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7342A-6561-C349-8DF4-4F560F5F471B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Adverse Physical Effects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DBEF7-B90A-83E7-1658-722BAAE42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1984075"/>
            <a:ext cx="9973573" cy="4520242"/>
          </a:xfrm>
        </p:spPr>
        <p:txBody>
          <a:bodyPr>
            <a:normAutofit/>
          </a:bodyPr>
          <a:lstStyle/>
          <a:p>
            <a:pPr marL="182563" lvl="5" indent="-182563">
              <a:spcAft>
                <a:spcPts val="600"/>
              </a:spcAft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Obesity	</a:t>
            </a:r>
          </a:p>
          <a:p>
            <a:pPr marL="182563" lvl="5" indent="-182563">
              <a:spcAft>
                <a:spcPts val="600"/>
              </a:spcAft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Cardiovascular disorders</a:t>
            </a:r>
          </a:p>
          <a:p>
            <a:pPr marL="182563" lvl="5" indent="-182563">
              <a:spcAft>
                <a:spcPts val="600"/>
              </a:spcAft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Hyper-arousal	</a:t>
            </a:r>
          </a:p>
          <a:p>
            <a:pPr marL="182563" lvl="5" indent="-182563">
              <a:spcAft>
                <a:spcPts val="600"/>
              </a:spcAft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Poor regulation of stress</a:t>
            </a:r>
          </a:p>
          <a:p>
            <a:pPr marL="182563" lvl="5" indent="-182563">
              <a:spcAft>
                <a:spcPts val="600"/>
              </a:spcAft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Low HDL cholesterol</a:t>
            </a:r>
          </a:p>
          <a:p>
            <a:pPr marL="182563" lvl="5" indent="-182563">
              <a:spcAft>
                <a:spcPts val="600"/>
              </a:spcAft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Insulin resistance</a:t>
            </a:r>
            <a:endParaRPr lang="en-NZ" sz="24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15875" indent="-15875">
              <a:buNone/>
            </a:pPr>
            <a:endParaRPr lang="en-NZ" dirty="0">
              <a:solidFill>
                <a:srgbClr val="191919"/>
              </a:solidFill>
              <a:latin typeface="Cambria" panose="02040503050406030204" pitchFamily="18" charset="0"/>
            </a:endParaRPr>
          </a:p>
          <a:p>
            <a:pPr marL="15875" indent="-15875">
              <a:buNone/>
            </a:pPr>
            <a:r>
              <a:rPr lang="en-US" sz="1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Nakshine, Thute, Khatib &amp; Sarkar (2022)</a:t>
            </a:r>
            <a:endParaRPr lang="en-NZ" sz="1900" i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15875">
              <a:buNone/>
            </a:pPr>
            <a:r>
              <a:rPr lang="en-NZ" sz="19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“Increased Screen Time as a Cause of Declining Physical, Psychological Health, and Sleep Patterns: </a:t>
            </a:r>
            <a:br>
              <a:rPr lang="en-NZ" sz="19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19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Literary Review” </a:t>
            </a:r>
            <a:r>
              <a:rPr lang="en-NZ" sz="19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Cureus</a:t>
            </a:r>
            <a:r>
              <a:rPr lang="en-NZ" sz="19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Journal of Medical Science, Oct. 2022</a:t>
            </a:r>
            <a:endParaRPr lang="en-NZ" sz="19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15875">
              <a:buNone/>
            </a:pPr>
            <a:endParaRPr lang="en-NZ" sz="1800" i="1" dirty="0">
              <a:solidFill>
                <a:srgbClr val="191919"/>
              </a:solidFill>
              <a:latin typeface="Cambria" panose="02040503050406030204" pitchFamily="18" charset="0"/>
            </a:endParaRPr>
          </a:p>
          <a:p>
            <a:pPr marL="15875" indent="-158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18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02D2B4-B9A0-484F-9568-89F116AABED6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265AA0-9565-C64E-B833-0A6BCCDBC0A0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Adverse Physical Effects (continued)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425E-7852-639A-F72C-A2AB6420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1984075"/>
            <a:ext cx="9973574" cy="4192888"/>
          </a:xfrm>
        </p:spPr>
        <p:txBody>
          <a:bodyPr/>
          <a:lstStyle/>
          <a:p>
            <a:pPr marL="15875" lvl="5" indent="171450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Increased levels of stress hormones</a:t>
            </a:r>
          </a:p>
          <a:p>
            <a:pPr marL="15875" lvl="5" indent="171450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Altered brain chemistry</a:t>
            </a:r>
          </a:p>
          <a:p>
            <a:pPr marL="15875" lvl="5" indent="171450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Creates a drag on mental energy and general development</a:t>
            </a:r>
          </a:p>
          <a:p>
            <a:pPr marL="15875" indent="171450">
              <a:spcAft>
                <a:spcPts val="600"/>
              </a:spcAft>
              <a:buNone/>
            </a:pPr>
            <a:endParaRPr lang="en-US" dirty="0"/>
          </a:p>
          <a:p>
            <a:pPr marL="15875" indent="171450">
              <a:spcAft>
                <a:spcPts val="600"/>
              </a:spcAft>
              <a:buNone/>
            </a:pP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Nakshine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Thute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Khatib &amp; Sarkar (2022)</a:t>
            </a:r>
            <a:endParaRPr lang="en-NZ" sz="1800" i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171450">
              <a:spcAft>
                <a:spcPts val="600"/>
              </a:spcAft>
              <a:buNone/>
            </a:pP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“Increased Screen Time as a Cause of Declining Physical, Psychological Health, and Sleep Patterns: </a:t>
            </a:r>
            <a:b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Literary Review” </a:t>
            </a:r>
            <a:r>
              <a:rPr lang="en-NZ" sz="18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Cureus</a:t>
            </a:r>
            <a:r>
              <a:rPr lang="en-NZ" sz="18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Journal of Medical Science, Oct. 2022</a:t>
            </a:r>
            <a:endParaRPr lang="en-NZ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17145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4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3D2D-BD68-9745-AB94-C02287715749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3AED34-1BB3-B54D-8734-B7C5A5001372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Adverse Physical Effects (continued 2)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6451-094A-A513-144B-E74E92E6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78" y="1984075"/>
            <a:ext cx="9956321" cy="3433314"/>
          </a:xfrm>
        </p:spPr>
        <p:txBody>
          <a:bodyPr>
            <a:normAutofit/>
          </a:bodyPr>
          <a:lstStyle/>
          <a:p>
            <a:pPr marL="101600" lvl="5" indent="0">
              <a:buNone/>
            </a:pPr>
            <a:r>
              <a:rPr lang="en-US" sz="4200" dirty="0">
                <a:solidFill>
                  <a:schemeClr val="bg1">
                    <a:lumMod val="50000"/>
                  </a:schemeClr>
                </a:solidFill>
              </a:rPr>
              <a:t>Desynchronization of body clock/circadian cycle</a:t>
            </a:r>
          </a:p>
          <a:p>
            <a:pPr marL="101600" lvl="5" indent="0" algn="just">
              <a:buNone/>
            </a:pPr>
            <a:endParaRPr lang="en-US" sz="2800" i="1" dirty="0"/>
          </a:p>
          <a:p>
            <a:pPr marL="101600" lvl="5" indent="0" algn="just"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(from </a:t>
            </a:r>
            <a:r>
              <a:rPr lang="en-NZ" sz="24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exposure to intense blue light in the evening)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7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E60FBB-5046-284F-B1DE-1929B2B212C4}"/>
              </a:ext>
            </a:extLst>
          </p:cNvPr>
          <p:cNvSpPr/>
          <p:nvPr/>
        </p:nvSpPr>
        <p:spPr>
          <a:xfrm flipH="1">
            <a:off x="4830792" y="0"/>
            <a:ext cx="7361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745A6F-8A3C-954C-9C32-071C2ED856C5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0515600" cy="14545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Quick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Life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8775-CB3D-6DE4-58AE-9036AF62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30" y="1383161"/>
            <a:ext cx="5988169" cy="4793802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Born in Birmingham, England 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Childhood years in the West Midlands 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Came to NZ on a job exchange in 1986 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Interests include football, hiking, health &amp; fitness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Married to a kiwi for 19 years, two fabulous boys </a:t>
            </a:r>
          </a:p>
          <a:p>
            <a:r>
              <a:rPr lang="en-US" sz="2600" b="1" dirty="0">
                <a:solidFill>
                  <a:schemeClr val="accent1"/>
                </a:solidFill>
              </a:rPr>
              <a:t>I know parenting can be tough, </a:t>
            </a:r>
            <a:br>
              <a:rPr lang="en-US" sz="2600" b="1" dirty="0">
                <a:solidFill>
                  <a:schemeClr val="accent1"/>
                </a:solidFill>
              </a:rPr>
            </a:br>
            <a:r>
              <a:rPr lang="en-US" sz="2600" b="1" dirty="0">
                <a:solidFill>
                  <a:schemeClr val="accent1"/>
                </a:solidFill>
              </a:rPr>
              <a:t>even for psychologists!</a:t>
            </a:r>
          </a:p>
          <a:p>
            <a:pPr marL="0" indent="0">
              <a:buNone/>
            </a:pP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82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2F9C67-7A9B-F343-9D72-CC688622AC9C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1FFEA-462B-6D42-93C9-02BEECFC70FD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Vision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E59A-1B60-9163-76E2-D1B3BB0A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1984075"/>
            <a:ext cx="10437962" cy="4873925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eadaches, eye strain, impaired vision, dry eyes, and irritation.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According to research, being in an outside environment stimulates the release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of dopamine from the retina, which helps to prevent myopia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. 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[</a:t>
            </a:r>
            <a:r>
              <a:rPr lang="en-NZ" sz="2400" u="sng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]. 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pending time outside can largely eliminate factors contributing to the development of myopia,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e.g.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prolonged close work or screen viewing.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The participating young subjects who played video games for more than 30 minutes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per day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reported headaches, vertigo, and eye strain.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</a:rPr>
              <a:t>The dominant eye primarily experienced transient diplopia and refractive problems (such as short-sightedness), ultimately leading to vision loss</a:t>
            </a:r>
          </a:p>
          <a:p>
            <a:pPr marL="0" indent="0">
              <a:buNone/>
            </a:pP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18. Time outdoors and the prevention of myopia. French AN, Ashby RS, Morgan IG, Rose KA. </a:t>
            </a:r>
            <a:r>
              <a:rPr lang="en-NZ" sz="18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 Eye Res. </a:t>
            </a: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2013;114:58–68. [</a:t>
            </a:r>
            <a:r>
              <a:rPr lang="en-NZ" sz="18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 [</a:t>
            </a:r>
            <a:r>
              <a:rPr lang="en-NZ" sz="18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Scholar</a:t>
            </a: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92426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FA44B-246D-6F46-BB76-E95ABCDC0DBE}"/>
              </a:ext>
            </a:extLst>
          </p:cNvPr>
          <p:cNvSpPr/>
          <p:nvPr/>
        </p:nvSpPr>
        <p:spPr>
          <a:xfrm>
            <a:off x="3667876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53228-4F21-9949-B90B-566B7012BC78}"/>
              </a:ext>
            </a:extLst>
          </p:cNvPr>
          <p:cNvSpPr/>
          <p:nvPr/>
        </p:nvSpPr>
        <p:spPr>
          <a:xfrm>
            <a:off x="0" y="1442244"/>
            <a:ext cx="6947140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72144E-C661-E141-B102-526E3826319D}"/>
              </a:ext>
            </a:extLst>
          </p:cNvPr>
          <p:cNvSpPr txBox="1">
            <a:spLocks/>
          </p:cNvSpPr>
          <p:nvPr/>
        </p:nvSpPr>
        <p:spPr>
          <a:xfrm>
            <a:off x="2080404" y="2926158"/>
            <a:ext cx="4251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Children &amp; Screen Time – Increased Risk of Myopia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B5CDD-8F02-FC36-655A-8074C0C27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806" y="1442244"/>
            <a:ext cx="4601941" cy="4293393"/>
          </a:xfrm>
        </p:spPr>
      </p:pic>
    </p:spTree>
    <p:extLst>
      <p:ext uri="{BB962C8B-B14F-4D97-AF65-F5344CB8AC3E}">
        <p14:creationId xmlns:p14="http://schemas.microsoft.com/office/powerpoint/2010/main" val="4052661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067515-B9CE-304E-823F-383A79B2C611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4E0C85-9684-7C48-983F-897EC5104014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But wait… there’s more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A51E-4BFD-0BEF-A9E1-A19FC4F22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974" y="1984075"/>
            <a:ext cx="10403456" cy="41928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Screen Time exposes children to a range of other physical/health effects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Less obvious and potentially more serious than those mentioned so far</a:t>
            </a:r>
          </a:p>
          <a:p>
            <a:pPr marL="0" indent="0" algn="ctr">
              <a:buNone/>
            </a:pP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accent1"/>
                </a:solidFill>
              </a:rPr>
              <a:t>Do you know the secret inside your cellphone (and other wireless devices)?</a:t>
            </a:r>
          </a:p>
        </p:txBody>
      </p:sp>
    </p:spTree>
    <p:extLst>
      <p:ext uri="{BB962C8B-B14F-4D97-AF65-F5344CB8AC3E}">
        <p14:creationId xmlns:p14="http://schemas.microsoft.com/office/powerpoint/2010/main" val="1613023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846E18-A600-574C-AFA5-286762035CCD}"/>
              </a:ext>
            </a:extLst>
          </p:cNvPr>
          <p:cNvSpPr/>
          <p:nvPr/>
        </p:nvSpPr>
        <p:spPr>
          <a:xfrm flipH="1">
            <a:off x="838198" y="2104845"/>
            <a:ext cx="11353799" cy="4753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782DF-F8C1-7E4F-BE09-0EFB8AEF6AFB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The health effects of microwave-frequency radiation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from wireless networks and devices</a:t>
            </a:r>
            <a:endParaRPr lang="en-US" sz="40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B91E-2AD0-AD99-FB88-14D3B330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2536165"/>
            <a:ext cx="9973574" cy="36407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radiation from wireless networks and devices is NOT harmless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Fact not Opinion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Telecommunications companies acknowledge this (very quietly)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– devices have safety guidelines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Our government acknowledges this (very quietly)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– NZ Safety Standards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only debate is this: What level of exposure (if any) is safe?</a:t>
            </a:r>
          </a:p>
        </p:txBody>
      </p:sp>
    </p:spTree>
    <p:extLst>
      <p:ext uri="{BB962C8B-B14F-4D97-AF65-F5344CB8AC3E}">
        <p14:creationId xmlns:p14="http://schemas.microsoft.com/office/powerpoint/2010/main" val="2913601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237B2E-7851-7747-ACFB-BFA770A8021D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752651-91C2-2443-9E44-F1FB01E999A1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Wireless Radiation -  Adverse Health Effects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385B-EF05-7978-7D1C-00A91772C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5" y="1984075"/>
            <a:ext cx="10351699" cy="4192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Independent, peer-reviewed scientific studies have shown adverse health effects at ‘non-thermal’ levels way below N.Z.’s allowable limits</a:t>
            </a:r>
          </a:p>
          <a:p>
            <a:r>
              <a:rPr lang="en-NZ" sz="2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sperm/testicular damage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Impairment of immune system </a:t>
            </a:r>
            <a:endParaRPr lang="en-NZ" sz="2400" b="0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en-NZ" sz="2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endocrine changes </a:t>
            </a:r>
          </a:p>
          <a:p>
            <a:r>
              <a:rPr lang="en-NZ" sz="2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oxidative stress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Increased risk of cancer (USD 25 million study – National Toxicology Programme)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Electro-hypersensitivity (EHS)</a:t>
            </a:r>
            <a:endParaRPr lang="en-NZ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NZ" sz="2400" b="0" i="1" dirty="0">
                <a:solidFill>
                  <a:schemeClr val="bg1">
                    <a:lumMod val="50000"/>
                  </a:schemeClr>
                </a:solidFill>
                <a:effectLst/>
              </a:rPr>
              <a:t>Note: Pulsed waves, which are typically used in wireless devices, are much more damaging to cellular structures</a:t>
            </a:r>
          </a:p>
        </p:txBody>
      </p:sp>
    </p:spTree>
    <p:extLst>
      <p:ext uri="{BB962C8B-B14F-4D97-AF65-F5344CB8AC3E}">
        <p14:creationId xmlns:p14="http://schemas.microsoft.com/office/powerpoint/2010/main" val="2707184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5CB024-7B4A-464C-BD91-E3E592D2CCA3}"/>
              </a:ext>
            </a:extLst>
          </p:cNvPr>
          <p:cNvSpPr/>
          <p:nvPr/>
        </p:nvSpPr>
        <p:spPr>
          <a:xfrm flipH="1">
            <a:off x="838198" y="2104845"/>
            <a:ext cx="11353799" cy="4753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F66A49-F8A3-104A-A5F9-24FE80304A10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References – Adverse Health Effects of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Wireless Radiation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1DF3C-4695-8B4B-8E23-1719D4DA2183}"/>
              </a:ext>
            </a:extLst>
          </p:cNvPr>
          <p:cNvSpPr txBox="1">
            <a:spLocks/>
          </p:cNvSpPr>
          <p:nvPr/>
        </p:nvSpPr>
        <p:spPr>
          <a:xfrm>
            <a:off x="1088524" y="6037477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9FF2-AD3E-F3F7-7D9F-3DF5E0AE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2536165"/>
            <a:ext cx="10063026" cy="3710371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Environmental Health Trust   </a:t>
            </a:r>
            <a:r>
              <a:rPr lang="en-US" sz="2400" i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https://ehtrust.org/science</a:t>
            </a:r>
            <a:endParaRPr lang="en-US" sz="2400" i="1" dirty="0">
              <a:solidFill>
                <a:schemeClr val="accent1"/>
              </a:solidFill>
            </a:endParaRPr>
          </a:p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Safer Technology Aotearoa New Zealand (STANZ) </a:t>
            </a:r>
            <a:r>
              <a:rPr lang="en-US" sz="2400" i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https://www.safertechnology.co.nz</a:t>
            </a:r>
            <a:endParaRPr lang="en-US" sz="2400" i="1" dirty="0">
              <a:solidFill>
                <a:schemeClr val="accent1"/>
              </a:solidFill>
            </a:endParaRPr>
          </a:p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Physicians for Safe Technology </a:t>
            </a:r>
            <a:r>
              <a:rPr lang="en-US" sz="2400" i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https://mdsafetech.org</a:t>
            </a:r>
            <a:endParaRPr lang="en-US" sz="2400" i="1" dirty="0">
              <a:solidFill>
                <a:schemeClr val="accent1"/>
              </a:solidFill>
            </a:endParaRPr>
          </a:p>
          <a:p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</a:rPr>
              <a:t>BioInitiative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 Report. </a:t>
            </a:r>
            <a:r>
              <a:rPr lang="en-US" sz="2400" i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https://bioinitiative.org</a:t>
            </a:r>
            <a:endParaRPr lang="en-US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6861E0-50FB-A045-B1C1-8C4564C70B93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International Agency for Research on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Cancer (I.A.R.C.)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560A2-E9FC-904D-BEE2-2F4C3947D26A}"/>
              </a:ext>
            </a:extLst>
          </p:cNvPr>
          <p:cNvSpPr/>
          <p:nvPr/>
        </p:nvSpPr>
        <p:spPr>
          <a:xfrm flipH="1">
            <a:off x="838198" y="2104845"/>
            <a:ext cx="11353799" cy="4753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E2A4-CC07-C3DF-2A3B-51F25C84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6" y="2536166"/>
            <a:ext cx="9973574" cy="3640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Wireless, microwave-frequency radiation was classified as: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CLASS 2B – POSSIBLE HUMAN CARCINOGEN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by the W.H.O.’s International Agency for Research on Cancer (2011)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Heather Guy – 15 years experience as GP in Whangarei</a:t>
            </a:r>
          </a:p>
          <a:p>
            <a:pPr marL="0" indent="0">
              <a:buNone/>
            </a:pPr>
            <a:r>
              <a:rPr lang="en-NZ" sz="24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https://youtu.be/2cFqRREG4JY</a:t>
            </a:r>
            <a:r>
              <a:rPr lang="en-NZ" sz="24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06.37-10.40</a:t>
            </a:r>
            <a:endParaRPr lang="en-NZ" sz="2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65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8E05D2-07E1-AC45-B688-8AE653BE63EC}"/>
              </a:ext>
            </a:extLst>
          </p:cNvPr>
          <p:cNvSpPr/>
          <p:nvPr/>
        </p:nvSpPr>
        <p:spPr>
          <a:xfrm>
            <a:off x="3667876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750E02-97E1-AB44-AB1A-F30036AF04DE}"/>
              </a:ext>
            </a:extLst>
          </p:cNvPr>
          <p:cNvSpPr/>
          <p:nvPr/>
        </p:nvSpPr>
        <p:spPr>
          <a:xfrm>
            <a:off x="0" y="1442244"/>
            <a:ext cx="6947140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D9F570-ADA2-F346-B1A8-7A2629F05F8E}"/>
              </a:ext>
            </a:extLst>
          </p:cNvPr>
          <p:cNvSpPr txBox="1">
            <a:spLocks/>
          </p:cNvSpPr>
          <p:nvPr/>
        </p:nvSpPr>
        <p:spPr>
          <a:xfrm>
            <a:off x="2080404" y="2926158"/>
            <a:ext cx="4251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No amount of evidence…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10744-69D1-C643-92DB-FCF30F70B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0138" y="1431744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91724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C537A6-862F-C849-86C1-22BAC76488E1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D8B566-9309-5E48-95F6-F9CFEC0EC901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N.Z.’s Safety Standards – have they got it right?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8237-8860-AA7B-D05E-D66362544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5"/>
            <a:ext cx="10077447" cy="464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Is radiation from wireless devices harming our children?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Ministry Of Health (MOH) position is that radiation from wireless networks and devices is safe if within the NZ Safety Standard (allowable limit)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Safety Standards (allowable limits) determine the amount of wireless radiation to which the NZ public can be exposed – including children, babies and unborn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Countries such as Italy, Switzerland, China and Russia have allowable limits 100x lower than ours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Are we sure we know best? </a:t>
            </a:r>
          </a:p>
        </p:txBody>
      </p:sp>
    </p:spTree>
    <p:extLst>
      <p:ext uri="{BB962C8B-B14F-4D97-AF65-F5344CB8AC3E}">
        <p14:creationId xmlns:p14="http://schemas.microsoft.com/office/powerpoint/2010/main" val="2420511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4401BC53-CE8C-F744-A2F0-6FB85B6F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1570008"/>
            <a:ext cx="9537700" cy="4483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AD737FD-A9F5-0846-ABA6-35036B73A67C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Children are more vulnerable than adults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2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17F590-FEFD-1D43-80A4-6DD972244CC0}"/>
              </a:ext>
            </a:extLst>
          </p:cNvPr>
          <p:cNvSpPr/>
          <p:nvPr/>
        </p:nvSpPr>
        <p:spPr>
          <a:xfrm>
            <a:off x="0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68A8-A7AB-BD45-9F5C-FF306469F140}"/>
              </a:ext>
            </a:extLst>
          </p:cNvPr>
          <p:cNvSpPr/>
          <p:nvPr/>
        </p:nvSpPr>
        <p:spPr>
          <a:xfrm>
            <a:off x="5244860" y="1442244"/>
            <a:ext cx="6947140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ADC1A-2EFB-5148-2EF6-DEA7293F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626" y="2665554"/>
            <a:ext cx="9059174" cy="1009651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Are you 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kidding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62DF-9F3C-0F6B-287A-5A559BA2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4" y="1789756"/>
            <a:ext cx="5660366" cy="3278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200" i="1" dirty="0">
                <a:solidFill>
                  <a:srgbClr val="C00000"/>
                </a:solidFill>
              </a:rPr>
              <a:t>Let me tell you </a:t>
            </a:r>
            <a:br>
              <a:rPr lang="en-US" sz="4200" i="1" dirty="0">
                <a:solidFill>
                  <a:srgbClr val="C00000"/>
                </a:solidFill>
              </a:rPr>
            </a:br>
            <a:r>
              <a:rPr lang="en-US" sz="4200" i="1" dirty="0">
                <a:solidFill>
                  <a:srgbClr val="C00000"/>
                </a:solidFill>
              </a:rPr>
              <a:t>about MY kids!!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No matter who you are or how much </a:t>
            </a:r>
            <a:br>
              <a:rPr lang="en-US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training you have, you are not going</a:t>
            </a:r>
            <a:br>
              <a:rPr lang="en-US" sz="2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to be a Perfect Parent</a:t>
            </a:r>
          </a:p>
        </p:txBody>
      </p:sp>
    </p:spTree>
    <p:extLst>
      <p:ext uri="{BB962C8B-B14F-4D97-AF65-F5344CB8AC3E}">
        <p14:creationId xmlns:p14="http://schemas.microsoft.com/office/powerpoint/2010/main" val="1665026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18BDDC-C1DA-9B45-A9A5-28316D5AB3F9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  <a:cs typeface="Calibri" panose="020F0502020204030204" pitchFamily="34" charset="0"/>
              </a:rPr>
              <a:t>Research on Children’s Vulnerability to Radiation from Wireless devices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2BDBB-0F21-514B-ABBA-08A87F2AAAE0}"/>
              </a:ext>
            </a:extLst>
          </p:cNvPr>
          <p:cNvSpPr/>
          <p:nvPr/>
        </p:nvSpPr>
        <p:spPr>
          <a:xfrm flipH="1">
            <a:off x="838198" y="2104845"/>
            <a:ext cx="11353799" cy="4753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C542-52E3-D4DB-B4B6-3A02EEC5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2514600"/>
            <a:ext cx="10010775" cy="4343400"/>
          </a:xfrm>
        </p:spPr>
        <p:txBody>
          <a:bodyPr>
            <a:normAutofit/>
          </a:bodyPr>
          <a:lstStyle/>
          <a:p>
            <a:pPr algn="l" fontAlgn="base">
              <a:spcBef>
                <a:spcPts val="600"/>
              </a:spcBef>
            </a:pP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 have smaller heads than adults.  </a:t>
            </a:r>
          </a:p>
          <a:p>
            <a:pPr algn="l" fontAlgn="base">
              <a:spcBef>
                <a:spcPts val="600"/>
              </a:spcBef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ireless radiation can go deeper into their brains</a:t>
            </a:r>
          </a:p>
          <a:p>
            <a:pPr algn="l" fontAlgn="base">
              <a:spcBef>
                <a:spcPts val="600"/>
              </a:spcBef>
            </a:pP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 have a shorter distance from their skull to their brain centre. </a:t>
            </a:r>
          </a:p>
          <a:p>
            <a:pPr algn="l" fontAlgn="base">
              <a:spcBef>
                <a:spcPts val="600"/>
              </a:spcBef>
            </a:pP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Government regulations are based on a 220-pound man’s head, </a:t>
            </a:r>
            <a:b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a child’s head. </a:t>
            </a:r>
          </a:p>
          <a:p>
            <a:pPr algn="l" fontAlgn="base">
              <a:spcBef>
                <a:spcPts val="600"/>
              </a:spcBef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hildren have much thinner skulls than adults, they have less protection. </a:t>
            </a:r>
          </a:p>
          <a:p>
            <a:pPr algn="l" fontAlgn="base">
              <a:spcBef>
                <a:spcPts val="600"/>
              </a:spcBef>
            </a:pP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Children’s brains contain more fluid and less fat and more readily absorb microwave-frequency radiation</a:t>
            </a:r>
          </a:p>
          <a:p>
            <a:pPr algn="l" fontAlgn="base">
              <a:spcBef>
                <a:spcPts val="600"/>
              </a:spcBef>
            </a:pP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shows that children can absorb up to ten times more radiation in the bone marrow of their skulls than adults.</a:t>
            </a:r>
          </a:p>
        </p:txBody>
      </p:sp>
    </p:spTree>
    <p:extLst>
      <p:ext uri="{BB962C8B-B14F-4D97-AF65-F5344CB8AC3E}">
        <p14:creationId xmlns:p14="http://schemas.microsoft.com/office/powerpoint/2010/main" val="3266942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FDE4E3-A70C-8B41-8942-C250FF064ED7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  <a:cs typeface="Calibri" panose="020F0502020204030204" pitchFamily="34" charset="0"/>
              </a:rPr>
              <a:t>Published research</a:t>
            </a:r>
          </a:p>
          <a:p>
            <a:r>
              <a:rPr lang="en-US" sz="3200" dirty="0">
                <a:solidFill>
                  <a:schemeClr val="accent1"/>
                </a:solidFill>
                <a:cs typeface="Calibri" panose="020F0502020204030204" pitchFamily="34" charset="0"/>
              </a:rPr>
              <a:t>For more studies, visit https://</a:t>
            </a:r>
            <a:r>
              <a:rPr lang="en-US" sz="3200" dirty="0" err="1">
                <a:solidFill>
                  <a:schemeClr val="accent1"/>
                </a:solidFill>
                <a:cs typeface="Calibri" panose="020F0502020204030204" pitchFamily="34" charset="0"/>
              </a:rPr>
              <a:t>ehtrust.org</a:t>
            </a:r>
            <a:endParaRPr lang="en-US" sz="3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35070-0722-DF44-8FF2-EF9A943D9B67}"/>
              </a:ext>
            </a:extLst>
          </p:cNvPr>
          <p:cNvSpPr/>
          <p:nvPr/>
        </p:nvSpPr>
        <p:spPr>
          <a:xfrm flipH="1">
            <a:off x="838198" y="2104845"/>
            <a:ext cx="11353799" cy="4753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8B33D-318A-8883-E871-CCA077DE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2514599"/>
            <a:ext cx="10010778" cy="4343401"/>
          </a:xfrm>
        </p:spPr>
        <p:txBody>
          <a:bodyPr>
            <a:normAutofit/>
          </a:bodyPr>
          <a:lstStyle/>
          <a:p>
            <a:pPr algn="l" fontAlgn="base"/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Fernández, C., de Salles, A., Sears, M., Morris, R., &amp; Davis, D. (2018). </a:t>
            </a:r>
            <a:r>
              <a:rPr lang="en-NZ" sz="1800" b="0" i="0" u="none" strike="noStrike" dirty="0">
                <a:solidFill>
                  <a:schemeClr val="accent1"/>
                </a:solidFill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Absorption of wireless radiation in the child versus adult brain and eye from cell phone conversation or virtual reality</a:t>
            </a:r>
            <a:r>
              <a:rPr lang="en-NZ" sz="1800" b="0" i="0" u="none" strike="noStrike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.</a:t>
            </a:r>
            <a:r>
              <a:rPr lang="en-NZ" sz="1800" b="0" i="0" u="none" strike="noStrike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NZ" sz="18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Environmental Research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en-NZ" sz="18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167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, 694-699. https://</a:t>
            </a:r>
            <a:r>
              <a:rPr lang="en-NZ" sz="18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doi.org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/10.1016/j.envres.2018.05.013</a:t>
            </a:r>
          </a:p>
          <a:p>
            <a:pPr algn="l" fontAlgn="base"/>
            <a:r>
              <a:rPr lang="en-NZ" sz="18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Siervo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 B, Morelli MS, </a:t>
            </a:r>
            <a:r>
              <a:rPr lang="en-NZ" sz="18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Landini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 L, Hartwig V. </a:t>
            </a:r>
            <a:r>
              <a:rPr lang="en-NZ" sz="1800" b="0" i="0" u="none" strike="noStrike" dirty="0">
                <a:solidFill>
                  <a:schemeClr val="accent1"/>
                </a:solidFill>
                <a:effectLst/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Numerical evaluation of human exposure to WiMax patch antenna in tablet or laptop.</a:t>
            </a:r>
            <a:r>
              <a:rPr lang="en-NZ" sz="1800" b="0" i="0" u="none" strike="noStrike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NZ" sz="1800" b="0" i="1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Bioelectromagnetics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. 2018;39(5):414-422. doi:10.1002/bem.22128</a:t>
            </a:r>
          </a:p>
          <a:p>
            <a:pPr algn="l" fontAlgn="base"/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P. Gandhi</a:t>
            </a:r>
            <a:r>
              <a:rPr lang="en-NZ" sz="1800" b="0" i="0" u="none" strike="noStrike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, “</a:t>
            </a:r>
            <a:r>
              <a:rPr lang="en-NZ" sz="1800" b="0" i="0" u="none" strike="noStrike" dirty="0">
                <a:solidFill>
                  <a:schemeClr val="accent1"/>
                </a:solidFill>
                <a:effectLst/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Yes the Children Are More Exposed to Radiofrequency Energy From Mobile Telephones Than Adults,”</a:t>
            </a:r>
            <a:r>
              <a:rPr lang="en-NZ" sz="1800" b="0" i="0" u="none" strike="noStrike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in IEEE Access, vol. 3, pp. 985-988, 2015, </a:t>
            </a:r>
            <a:r>
              <a:rPr lang="en-NZ" sz="18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doi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: 10.1109/ACCESS.2015.2438782.</a:t>
            </a:r>
          </a:p>
          <a:p>
            <a:pPr algn="l" fontAlgn="base"/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Gandhi, O., Morgan, L., de Salles, A., Han, Y., </a:t>
            </a:r>
            <a:r>
              <a:rPr lang="en-NZ" sz="18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Herberman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, R., &amp; Davis, D. (2011). </a:t>
            </a:r>
            <a:r>
              <a:rPr lang="en-NZ" sz="1800" b="0" i="0" u="none" strike="noStrike" dirty="0">
                <a:solidFill>
                  <a:schemeClr val="accent1"/>
                </a:solidFill>
                <a:effectLst/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Exposure Limits: The underestimation of absorbed cell phone radiation, especially in children</a:t>
            </a:r>
            <a:r>
              <a:rPr lang="en-NZ" sz="1800" b="0" i="0" u="none" strike="noStrike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.</a:t>
            </a:r>
            <a:r>
              <a:rPr lang="en-NZ" sz="1800" b="0" i="0" u="none" strike="noStrike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NZ" sz="18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Electromagnetic Biology And Medicine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en-NZ" sz="18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31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(1), 34-51. https://</a:t>
            </a:r>
            <a:r>
              <a:rPr lang="en-NZ" sz="18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doi.org</a:t>
            </a:r>
            <a:r>
              <a:rPr lang="en-NZ" sz="18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/10.3109/15368378.2011.622827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3629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38907A-D04B-6A4D-A704-3DEF5F41741C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B30870-B388-714A-B120-021D48BAA769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What are other countries doing about this? (1)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B2A5-C03C-2522-FB55-9A88192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57387"/>
            <a:ext cx="10010775" cy="4219575"/>
          </a:xfrm>
        </p:spPr>
        <p:txBody>
          <a:bodyPr>
            <a:normAutofit/>
          </a:bodyPr>
          <a:lstStyle/>
          <a:p>
            <a:pPr algn="l"/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France has banned wi-fi from nursery schools and restricted its use in teaching children up to the age of 11.</a:t>
            </a:r>
          </a:p>
          <a:p>
            <a:pPr algn="l"/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Cyprus has also banned wi-fi from kindergartens, and only permits it in the staff offices of junior schools for administration purposes. </a:t>
            </a:r>
          </a:p>
          <a:p>
            <a:pPr algn="l"/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Israel also prohibits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wi-fi</a:t>
            </a:r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pre-schools and kindergartens.  Wi-fi is gradually introduced in class as children get older. The Israeli city of Haifa has hardwired its schools so that children can use computers that don’t need </a:t>
            </a:r>
            <a:b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wi-fi to connect to the internet.</a:t>
            </a:r>
          </a:p>
        </p:txBody>
      </p:sp>
    </p:spTree>
    <p:extLst>
      <p:ext uri="{BB962C8B-B14F-4D97-AF65-F5344CB8AC3E}">
        <p14:creationId xmlns:p14="http://schemas.microsoft.com/office/powerpoint/2010/main" val="1153515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B43084-6262-7F4D-8BB2-C2AB36A5FFE4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D1D324-FCA7-2445-B31E-0A46C0E9787F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What are other countries doing about this? (2)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1AE24-6C9B-64FD-B9DC-F09DA201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4"/>
            <a:ext cx="10010776" cy="4886325"/>
          </a:xfrm>
        </p:spPr>
        <p:txBody>
          <a:bodyPr>
            <a:normAutofit/>
          </a:bodyPr>
          <a:lstStyle/>
          <a:p>
            <a:pPr algn="l"/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Frankfurt hardwired 80 per cent of all its schools more than a decade ago</a:t>
            </a:r>
          </a:p>
          <a:p>
            <a:pPr algn="l"/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chool authorities in Salzburg, Austria, wrote to Head Teachers officially advising them not to use wi-fi as long ago as 2005.</a:t>
            </a:r>
          </a:p>
          <a:p>
            <a:pPr algn="l"/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Ghent in Belgium has banned wi-fi in pre-schools and day care centres</a:t>
            </a:r>
          </a:p>
          <a:p>
            <a:pPr algn="l"/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ndividual local authorities in Spain and Italy have removed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wi-fi</a:t>
            </a:r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from all </a:t>
            </a:r>
            <a:b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 schools. </a:t>
            </a:r>
          </a:p>
          <a:p>
            <a:pPr algn="l"/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French Polynesia has prohibited wi-fi in nursery schools and limits its usage </a:t>
            </a:r>
            <a:b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primary schools.</a:t>
            </a:r>
          </a:p>
        </p:txBody>
      </p:sp>
    </p:spTree>
    <p:extLst>
      <p:ext uri="{BB962C8B-B14F-4D97-AF65-F5344CB8AC3E}">
        <p14:creationId xmlns:p14="http://schemas.microsoft.com/office/powerpoint/2010/main" val="2939161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367431-24AB-194A-AA8F-D7733CDB577F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318112-04E0-1B40-BF4A-4F546BEFB459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13802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American Academy of </a:t>
            </a:r>
            <a:r>
              <a:rPr lang="en-US" sz="4200" dirty="0" err="1">
                <a:solidFill>
                  <a:schemeClr val="accent1"/>
                </a:solidFill>
              </a:rPr>
              <a:t>Paediatrics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4DD1-5034-8E77-8E88-C21E8698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5"/>
            <a:ext cx="10010775" cy="4205288"/>
          </a:xfrm>
        </p:spPr>
        <p:txBody>
          <a:bodyPr>
            <a:normAutofit/>
          </a:bodyPr>
          <a:lstStyle/>
          <a:p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 are not little adults and are disproportionately impacted by all environmental exposures, including cell phone radiation. </a:t>
            </a:r>
          </a:p>
          <a:p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 FCC standards do not account for the unique vulnerability and use patterns specific to pregnant women and children. </a:t>
            </a:r>
          </a:p>
          <a:p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is essential that any new standard for cell phones or other wireless devices be based on protecting the youngest and most vulnerable populations to ensure they are safeguarded throughout their lifetimes.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</a:p>
          <a:p>
            <a:pPr marL="0" indent="0">
              <a:buNone/>
            </a:pPr>
            <a:r>
              <a:rPr lang="en-NZ" sz="2400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American Academy of </a:t>
            </a:r>
            <a:r>
              <a:rPr lang="en-NZ" sz="2400" b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Pediatrics</a:t>
            </a:r>
            <a:endParaRPr lang="en-NZ" sz="2400" b="0" u="none" strike="noStrike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46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24AC51-0431-F24A-BCDD-A7B70C722DC1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6E34B-25DF-6E49-BB0F-8AF7F1FDDE77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Wireless Radiation Safety Standards in N.Z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5DFA5-759E-5BB6-8EAB-5DF81B45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38" y="1971675"/>
            <a:ext cx="10025062" cy="42052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N.Z. Safety Standards (exposure limits) are largely determined by the Interagency Committee for Health Effects of Non-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Ionising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Fields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Heavy industry representation, light on medical/biological expertise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Over half the Committee represents industry and government interests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Conflicts of Interest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Refusal to acknowledge thousands of peer-reviewed studies showing ‘non-thermal’ biological effects</a:t>
            </a:r>
          </a:p>
        </p:txBody>
      </p:sp>
    </p:spTree>
    <p:extLst>
      <p:ext uri="{BB962C8B-B14F-4D97-AF65-F5344CB8AC3E}">
        <p14:creationId xmlns:p14="http://schemas.microsoft.com/office/powerpoint/2010/main" val="236378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0998BB-E11B-364F-83A7-D9DF44E1B6FE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B65177-FB2B-2440-9FE9-67D2033F5F8C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Regulation of the </a:t>
            </a:r>
            <a:r>
              <a:rPr lang="en-US" sz="4200" dirty="0" err="1">
                <a:solidFill>
                  <a:schemeClr val="accent1"/>
                </a:solidFill>
              </a:rPr>
              <a:t>Telcos</a:t>
            </a:r>
            <a:r>
              <a:rPr lang="en-US" sz="4200" dirty="0">
                <a:solidFill>
                  <a:schemeClr val="accent1"/>
                </a:solidFill>
              </a:rPr>
              <a:t>. in New Zealand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A633-73E1-60CB-ABE4-0236F524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5"/>
            <a:ext cx="10010775" cy="313534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Regulations in NZ have increasingly taken power away from individuals, local boards and councils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Telcos can place a tower right outside your child’s bedroom window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Who wrote the regulations for the telecommunications industry?</a:t>
            </a:r>
          </a:p>
        </p:txBody>
      </p:sp>
    </p:spTree>
    <p:extLst>
      <p:ext uri="{BB962C8B-B14F-4D97-AF65-F5344CB8AC3E}">
        <p14:creationId xmlns:p14="http://schemas.microsoft.com/office/powerpoint/2010/main" val="4221676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B5B61-5D39-9F49-99B4-7CC17D6AD3BF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9660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 </a:t>
            </a:r>
            <a:r>
              <a:rPr lang="en-US" sz="4200" dirty="0">
                <a:solidFill>
                  <a:schemeClr val="accent1"/>
                </a:solidFill>
              </a:rPr>
              <a:t>Who wrote the regulations?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74379-8C3E-8772-AD43-526808349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7" y="1570008"/>
            <a:ext cx="8482859" cy="4494140"/>
          </a:xfrm>
        </p:spPr>
      </p:pic>
    </p:spTree>
    <p:extLst>
      <p:ext uri="{BB962C8B-B14F-4D97-AF65-F5344CB8AC3E}">
        <p14:creationId xmlns:p14="http://schemas.microsoft.com/office/powerpoint/2010/main" val="25416618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B69F24-81BD-804D-8913-F8B60D4DABC3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764F51-BD6F-6E44-9C5C-5D0810F75F74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5G  -  Almost zero safety testing !!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1DC0-6FED-F9FA-168B-2B385D636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5"/>
            <a:ext cx="10010775" cy="4205288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Particular concerns about 5G-enabled devices due to planned usage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of higher frequency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millimetre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waves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Almost zero safety research has been done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Introduction by Frank Clegg, Former President of Microsoft Canada</a:t>
            </a:r>
          </a:p>
          <a:p>
            <a:pPr marL="0" indent="0">
              <a:buNone/>
            </a:pPr>
            <a:r>
              <a:rPr lang="en-NZ" sz="1800" u="sng" dirty="0">
                <a:solidFill>
                  <a:schemeClr val="accent1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https://youtu.be/h4TdY344Now</a:t>
            </a:r>
            <a:r>
              <a:rPr lang="en-NZ" sz="1800" dirty="0">
                <a:solidFill>
                  <a:schemeClr val="bg1">
                    <a:lumMod val="50000"/>
                  </a:schemeClr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	0.00 – 4.13</a:t>
            </a:r>
            <a:r>
              <a:rPr lang="en-NZ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541BB0-D232-7244-A91C-57CBDCB7B838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C29791-902E-8241-A794-F1CDD3691AB0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Why is this relevant to ‘Children &amp; Screen Time’?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D937F-99F4-BB6F-C82A-49AE2590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57387"/>
            <a:ext cx="10010775" cy="49006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Ministry Of Health (MOH) will tell you that the microwave-frequency radiation from wireless networks and devices is safe if within the NZ Safety Standard (allowable limit)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MOH and MOE are not encouraging schools to adopt the Precautionary Principle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Little or no education is going on in schools about possible health effects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Little or no advice to schools/teachers/parents/children about ways to limit exposure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Have they got it right? 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We all need to do our own research – check the independent research!!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DYOR….look beyond the MOH website…….it’s NOT the sole source of truth</a:t>
            </a:r>
          </a:p>
        </p:txBody>
      </p:sp>
    </p:spTree>
    <p:extLst>
      <p:ext uri="{BB962C8B-B14F-4D97-AF65-F5344CB8AC3E}">
        <p14:creationId xmlns:p14="http://schemas.microsoft.com/office/powerpoint/2010/main" val="144187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7B87B5-1318-924A-BE54-C2875C153CDF}"/>
              </a:ext>
            </a:extLst>
          </p:cNvPr>
          <p:cNvSpPr/>
          <p:nvPr/>
        </p:nvSpPr>
        <p:spPr>
          <a:xfrm>
            <a:off x="3667876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76393-D180-CF4C-9F48-F9292DD9FD13}"/>
              </a:ext>
            </a:extLst>
          </p:cNvPr>
          <p:cNvSpPr/>
          <p:nvPr/>
        </p:nvSpPr>
        <p:spPr>
          <a:xfrm>
            <a:off x="0" y="1442244"/>
            <a:ext cx="6947140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E50FC-EB32-909E-B446-91269413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626" y="2876665"/>
            <a:ext cx="832039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Just do your best…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8A6661-215F-E52E-FCB9-47574989A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7867" y="1442244"/>
            <a:ext cx="4280798" cy="4272872"/>
          </a:xfr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32449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3A9D4-2B4A-6541-8678-D4928DEADF04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1B53BF-C9D4-FF49-A842-195247F0B5A0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Simple Strategies to Reduce Exposure 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755A-9692-F15B-2A0F-54AA1FFE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5"/>
            <a:ext cx="10010775" cy="420528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Turn off wi-fi at night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Keep devices away from your body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Turn off devices when not in use (or use Flight Mode)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Use speaker when making a cellphone call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Remove wireless devices from bedroom at night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Never sleep with device under pillow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Used wired (ethernet) connections whenever possible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Note: Leaflet available on your way out</a:t>
            </a:r>
          </a:p>
        </p:txBody>
      </p:sp>
    </p:spTree>
    <p:extLst>
      <p:ext uri="{BB962C8B-B14F-4D97-AF65-F5344CB8AC3E}">
        <p14:creationId xmlns:p14="http://schemas.microsoft.com/office/powerpoint/2010/main" val="2297968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B29EA2-3663-704A-B556-43ECF6EE05C7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9660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Flight Mode is your Friend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FC2688-8E90-6E7C-16B8-9719489EA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7" y="1570008"/>
            <a:ext cx="5362578" cy="4495438"/>
          </a:xfrm>
        </p:spPr>
      </p:pic>
    </p:spTree>
    <p:extLst>
      <p:ext uri="{BB962C8B-B14F-4D97-AF65-F5344CB8AC3E}">
        <p14:creationId xmlns:p14="http://schemas.microsoft.com/office/powerpoint/2010/main" val="178087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B82654-DBFF-524A-895B-8F9970904C10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7BBB28-786C-3145-B061-E9D29B08AB53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The Screen Time Issue  -  My Advice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8B7B-6957-CE6E-E20E-A5A17C99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5"/>
            <a:ext cx="10010775" cy="42052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Your child’s physical and psychological well-being is important…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but so is your relationship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It’s a journey….drive carefully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Remember that denying access to devices can also be harmful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Set limits for younger children, discuss boundaries with teenagers in the context of their situation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Gain understanding of their needs and accommodate those needs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 appropriate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Help them to use technology safely and productively</a:t>
            </a:r>
          </a:p>
        </p:txBody>
      </p:sp>
    </p:spTree>
    <p:extLst>
      <p:ext uri="{BB962C8B-B14F-4D97-AF65-F5344CB8AC3E}">
        <p14:creationId xmlns:p14="http://schemas.microsoft.com/office/powerpoint/2010/main" val="154878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77FBEA-A7D8-0E4F-BC2C-3F9152D24646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FAE0C1-630D-D240-9842-652E2699870D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Tips for managing Screen Time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058A-843B-EEA5-C8F5-4CA355706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4"/>
            <a:ext cx="10010775" cy="4600575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ocus on what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children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 can do rather than what 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 can’t 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ffer screen time on television or a computer, which tends to be </a:t>
            </a:r>
            <a:b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at a further distance away</a:t>
            </a: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Intersperse screen time with playtime outside.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NZ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emember that limits should expand as your kids grow.</a:t>
            </a:r>
          </a:p>
          <a:p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Engage your child in other activities – listen to podcasts together, </a:t>
            </a:r>
            <a:br>
              <a:rPr lang="en-NZ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NZ" sz="2400" dirty="0">
                <a:solidFill>
                  <a:schemeClr val="bg1">
                    <a:lumMod val="50000"/>
                  </a:schemeClr>
                </a:solidFill>
              </a:rPr>
              <a:t>read together, play outdoor games, board games, cards etc.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2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858390-6148-D94D-8A8D-560B64A183A9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9660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Here’s a cool activity idea…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A30D5A-30BF-2520-7967-7A9DEB777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61" b="4633"/>
          <a:stretch/>
        </p:blipFill>
        <p:spPr>
          <a:xfrm>
            <a:off x="838197" y="1570008"/>
            <a:ext cx="5045075" cy="4495438"/>
          </a:xfrm>
        </p:spPr>
      </p:pic>
    </p:spTree>
    <p:extLst>
      <p:ext uri="{BB962C8B-B14F-4D97-AF65-F5344CB8AC3E}">
        <p14:creationId xmlns:p14="http://schemas.microsoft.com/office/powerpoint/2010/main" val="3858659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9FF1F8-D054-9E09-FBD1-81DE686DC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16" b="2318"/>
          <a:stretch/>
        </p:blipFill>
        <p:spPr>
          <a:xfrm>
            <a:off x="838197" y="1570008"/>
            <a:ext cx="5245100" cy="449543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62798E-6FBD-FE43-9077-2341AD7E23F7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9660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Another handy tip…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48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D5C32-F177-8D46-8F0A-6E83550DAC7F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87548C-9C7B-3743-A349-4E0DDE9E73C3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Tips for managing Screen Time (2)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5202-C56C-45E5-BE7C-698CC3EE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4"/>
            <a:ext cx="10301289" cy="4886325"/>
          </a:xfrm>
        </p:spPr>
        <p:txBody>
          <a:bodyPr>
            <a:normAutofit/>
          </a:bodyPr>
          <a:lstStyle/>
          <a:p>
            <a: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  <a:t>Avoid screen time for children under 2</a:t>
            </a:r>
          </a:p>
          <a:p>
            <a: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  <a:t>Be aware of your own device use and don’t allow it to </a:t>
            </a:r>
            <a:r>
              <a:rPr lang="en-NZ" sz="2200" dirty="0">
                <a:solidFill>
                  <a:schemeClr val="bg1">
                    <a:lumMod val="50000"/>
                  </a:schemeClr>
                </a:solidFill>
              </a:rPr>
              <a:t>reduce interactions with </a:t>
            </a:r>
            <a:br>
              <a:rPr lang="en-NZ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NZ" sz="2200" dirty="0">
                <a:solidFill>
                  <a:schemeClr val="bg1">
                    <a:lumMod val="50000"/>
                  </a:schemeClr>
                </a:solidFill>
              </a:rPr>
              <a:t>your child</a:t>
            </a:r>
            <a:endParaRPr lang="en-NZ" sz="22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en-NZ" sz="22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  <a:t>hoose educational content for preschool-aged children and join in with their </a:t>
            </a:r>
            <a:b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  <a:t>viewing whenever possible.</a:t>
            </a:r>
          </a:p>
          <a:p>
            <a: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  <a:t>Monitor the content older children are exposed to, particularly with adult-rated movies and games, investigate parental controls on devices, and prioritise interactive screen time </a:t>
            </a:r>
            <a:r>
              <a:rPr lang="en-NZ" sz="2200" dirty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  <a:t>computers</a:t>
            </a:r>
            <a:r>
              <a:rPr lang="en-NZ" sz="2200" dirty="0">
                <a:solidFill>
                  <a:schemeClr val="bg1">
                    <a:lumMod val="50000"/>
                  </a:schemeClr>
                </a:solidFill>
              </a:rPr>
              <a:t> with larger screens</a:t>
            </a:r>
            <a:endParaRPr lang="en-NZ" sz="22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  <a:t>Encourage a balance between screen time and other activities. Place limitations around screens where needed, for example, no screen use near bedtime and no devices in bedrooms.</a:t>
            </a:r>
          </a:p>
          <a:p>
            <a:r>
              <a:rPr lang="en-NZ" sz="2200" dirty="0">
                <a:solidFill>
                  <a:schemeClr val="bg1">
                    <a:lumMod val="50000"/>
                  </a:schemeClr>
                </a:solidFill>
                <a:effectLst/>
              </a:rPr>
              <a:t>Discuss the pitfalls of social media with adolescents, such as the potential for cyberbullying and the unrealistic editing of images.</a:t>
            </a:r>
          </a:p>
        </p:txBody>
      </p:sp>
    </p:spTree>
    <p:extLst>
      <p:ext uri="{BB962C8B-B14F-4D97-AF65-F5344CB8AC3E}">
        <p14:creationId xmlns:p14="http://schemas.microsoft.com/office/powerpoint/2010/main" val="2872750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8EBEC9-CA9E-AD42-86C0-FADDAA44B85D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A19E9E-C9D3-A343-B13B-ADB2EBFB5F70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Education is the key!!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4E30-1695-11A5-8CA9-6112D50E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5"/>
            <a:ext cx="10010775" cy="42052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to educate children about the pros and cons of screen time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to explain how to use technology safely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Education can lead to self-regulation – our ultimate goal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Schools have a vital role in educating children, parents and teachers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– how to use technology safely and productively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Government, Telcos and Media are unlikely to take on this role</a:t>
            </a:r>
          </a:p>
        </p:txBody>
      </p:sp>
    </p:spTree>
    <p:extLst>
      <p:ext uri="{BB962C8B-B14F-4D97-AF65-F5344CB8AC3E}">
        <p14:creationId xmlns:p14="http://schemas.microsoft.com/office/powerpoint/2010/main" val="3719587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E37710-4B36-9E4E-AA89-FA1FF8DBF95D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DD5F15-7F95-4C4D-965E-BB54AD937ADE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Applying the Precautionary Principle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2F6F8-452D-CF53-2480-96111A04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57387"/>
            <a:ext cx="10158414" cy="50577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School Principals to apply the Precautionary Principle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Some are already starting to do this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Paul Cartlidge –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Waimate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Main School in rural Canterbury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(posted article in school newsletter)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Gavin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Beere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– Hillcrest School, Manurewa, Auckland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(provides computers rather than BYOD – more control over content)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Karen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Brisco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Omata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School, Taranaki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(limiting the use of devices in junior classrooms, children given more time outdoors, activities to develop social and creative skills)</a:t>
            </a:r>
          </a:p>
          <a:p>
            <a:pPr marL="457200" lvl="1" indent="0" algn="ctr">
              <a:buNone/>
            </a:pPr>
            <a:endParaRPr lang="en-US" sz="2000" b="1" i="1" dirty="0"/>
          </a:p>
          <a:p>
            <a:pPr marL="457200" lvl="1" indent="0">
              <a:buNone/>
            </a:pPr>
            <a:r>
              <a:rPr lang="en-US" sz="2600" b="1" i="1" dirty="0">
                <a:solidFill>
                  <a:schemeClr val="accent1"/>
                </a:solidFill>
              </a:rPr>
              <a:t>WHO WILL BE THE NEXT PRECAUTIONARY PRINCIPAL ?!!!</a:t>
            </a:r>
          </a:p>
        </p:txBody>
      </p:sp>
    </p:spTree>
    <p:extLst>
      <p:ext uri="{BB962C8B-B14F-4D97-AF65-F5344CB8AC3E}">
        <p14:creationId xmlns:p14="http://schemas.microsoft.com/office/powerpoint/2010/main" val="2078103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97449-59A6-3343-940D-674682121385}"/>
              </a:ext>
            </a:extLst>
          </p:cNvPr>
          <p:cNvSpPr/>
          <p:nvPr/>
        </p:nvSpPr>
        <p:spPr>
          <a:xfrm flipH="1">
            <a:off x="838199" y="1570008"/>
            <a:ext cx="11353799" cy="5287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33352B-1D62-1A42-ACE8-B69CFF8A1FB4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And finally…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42E7-37CB-EC91-E9B3-2C152DD3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4" y="1971675"/>
            <a:ext cx="10010775" cy="38576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Collect a Leaflet on your way out – Protect Your Kids, Your Family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&amp; Yourself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Leave your email address if you would like a copy of the Power Point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Contact me if your school, Principal’s Association or other organisation would be interested in a presentation on this topic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Michael Vaughan – Registered Psychologist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mvaughan@actrix.co.nz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EF72F-9560-6D40-99D3-675FA6DE8F12}"/>
              </a:ext>
            </a:extLst>
          </p:cNvPr>
          <p:cNvSpPr/>
          <p:nvPr/>
        </p:nvSpPr>
        <p:spPr>
          <a:xfrm>
            <a:off x="3667876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0450F-8769-644B-BAEE-671EC832954D}"/>
              </a:ext>
            </a:extLst>
          </p:cNvPr>
          <p:cNvSpPr/>
          <p:nvPr/>
        </p:nvSpPr>
        <p:spPr>
          <a:xfrm>
            <a:off x="0" y="1442244"/>
            <a:ext cx="6947140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2A996-7DE4-8C8D-226A-4D4AF555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87" y="2926158"/>
            <a:ext cx="10824713" cy="1325563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Parenting &amp; Screen Time: 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Aim High – but don’t try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to be perfect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E6987-4A04-D7DE-463E-3A0D67050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213" y="1447550"/>
            <a:ext cx="4071668" cy="4305413"/>
          </a:xfr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67689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312503-00A0-0D4D-9E33-D16E17919395}"/>
              </a:ext>
            </a:extLst>
          </p:cNvPr>
          <p:cNvSpPr txBox="1">
            <a:spLocks/>
          </p:cNvSpPr>
          <p:nvPr/>
        </p:nvSpPr>
        <p:spPr>
          <a:xfrm>
            <a:off x="838200" y="724619"/>
            <a:ext cx="11353798" cy="845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Thank you</a:t>
            </a:r>
            <a:endParaRPr lang="en-US" sz="4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38C8D-BC19-B93F-3FED-29002D968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6" t="1715" r="1343" b="7831"/>
          <a:stretch/>
        </p:blipFill>
        <p:spPr>
          <a:xfrm>
            <a:off x="838198" y="1570008"/>
            <a:ext cx="10423072" cy="5287992"/>
          </a:xfrm>
        </p:spPr>
      </p:pic>
    </p:spTree>
    <p:extLst>
      <p:ext uri="{BB962C8B-B14F-4D97-AF65-F5344CB8AC3E}">
        <p14:creationId xmlns:p14="http://schemas.microsoft.com/office/powerpoint/2010/main" val="202321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CD8BBF-CC6E-3E4B-8583-C5C6BD4681DD}"/>
              </a:ext>
            </a:extLst>
          </p:cNvPr>
          <p:cNvSpPr/>
          <p:nvPr/>
        </p:nvSpPr>
        <p:spPr>
          <a:xfrm>
            <a:off x="3667876" y="667820"/>
            <a:ext cx="8524124" cy="5743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ABF51-454F-D640-BD7C-D67EF836DA9E}"/>
              </a:ext>
            </a:extLst>
          </p:cNvPr>
          <p:cNvSpPr/>
          <p:nvPr/>
        </p:nvSpPr>
        <p:spPr>
          <a:xfrm>
            <a:off x="0" y="1442244"/>
            <a:ext cx="6947140" cy="4293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E320A-835E-3E5B-741E-62E095E3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404" y="2876665"/>
            <a:ext cx="4251385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… but maybe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don’t go this far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427F85-A69B-AD16-D2AF-6B6060AEE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0" y="1400659"/>
            <a:ext cx="4334978" cy="4334978"/>
          </a:xfr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1921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11184B-CEED-EB4D-93B3-436DD265612E}"/>
              </a:ext>
            </a:extLst>
          </p:cNvPr>
          <p:cNvSpPr/>
          <p:nvPr/>
        </p:nvSpPr>
        <p:spPr>
          <a:xfrm flipH="1">
            <a:off x="4830792" y="0"/>
            <a:ext cx="7361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42200-51EA-810F-BB8A-CC625866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619"/>
            <a:ext cx="10515599" cy="1454509"/>
          </a:xfrm>
        </p:spPr>
        <p:txBody>
          <a:bodyPr anchor="t" anchorCtr="0"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Today’s talk </a:t>
            </a:r>
            <a:br>
              <a:rPr lang="en-US" sz="4200" dirty="0">
                <a:solidFill>
                  <a:schemeClr val="accent1"/>
                </a:solidFill>
              </a:rPr>
            </a:br>
            <a:r>
              <a:rPr lang="en-US" sz="4200" dirty="0">
                <a:solidFill>
                  <a:schemeClr val="accent1"/>
                </a:solidFill>
              </a:rPr>
              <a:t>will cover: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77A54-C8B0-B0AB-59B2-68D34697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30" y="1449238"/>
            <a:ext cx="5988169" cy="481398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What’s happening with our children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– which issues am I seeing more often in my Private Practice work with children?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Children’s increased screen time –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should we be worried? What are the psychological and physical effects?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Guidelines to help you navigate through the screen time challenge</a:t>
            </a:r>
          </a:p>
        </p:txBody>
      </p:sp>
    </p:spTree>
    <p:extLst>
      <p:ext uri="{BB962C8B-B14F-4D97-AF65-F5344CB8AC3E}">
        <p14:creationId xmlns:p14="http://schemas.microsoft.com/office/powerpoint/2010/main" val="135405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84B828-29A8-4841-A743-0DA595B5307A}"/>
              </a:ext>
            </a:extLst>
          </p:cNvPr>
          <p:cNvSpPr/>
          <p:nvPr/>
        </p:nvSpPr>
        <p:spPr>
          <a:xfrm flipH="1">
            <a:off x="4830792" y="0"/>
            <a:ext cx="736120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E9A155-1C37-184C-9DCA-7162B7E3137E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4980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accent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6A3B4-DE4A-F3A3-C61F-0CB033C0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884" y="1449238"/>
            <a:ext cx="5970916" cy="47277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Let’s talk – happy to engage during presentation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Question Time (raise hand at the end of the slide)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If too many questions I’ll have to move on and answer at the end</a:t>
            </a:r>
          </a:p>
        </p:txBody>
      </p:sp>
    </p:spTree>
    <p:extLst>
      <p:ext uri="{BB962C8B-B14F-4D97-AF65-F5344CB8AC3E}">
        <p14:creationId xmlns:p14="http://schemas.microsoft.com/office/powerpoint/2010/main" val="342197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6425</TotalTime>
  <Words>3822</Words>
  <Application>Microsoft Office PowerPoint</Application>
  <PresentationFormat>Widescreen</PresentationFormat>
  <Paragraphs>317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Cambria</vt:lpstr>
      <vt:lpstr>Lato</vt:lpstr>
      <vt:lpstr>Open Sans</vt:lpstr>
      <vt:lpstr>Times</vt:lpstr>
      <vt:lpstr>Office Theme</vt:lpstr>
      <vt:lpstr>Children and  Screen Time</vt:lpstr>
      <vt:lpstr>Michael Vaughan Registered Psychologist</vt:lpstr>
      <vt:lpstr>PowerPoint Presentation</vt:lpstr>
      <vt:lpstr>Are you  kidding me?</vt:lpstr>
      <vt:lpstr>Just do your best…</vt:lpstr>
      <vt:lpstr>Parenting &amp; Screen Time:   Aim High – but don’t try  to be perfect</vt:lpstr>
      <vt:lpstr>… but maybe  don’t go this far</vt:lpstr>
      <vt:lpstr>Today’s talk  will cover: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Screen Time</dc:title>
  <dc:creator>Michael Vaughan</dc:creator>
  <cp:lastModifiedBy>Tremane Barr</cp:lastModifiedBy>
  <cp:revision>102</cp:revision>
  <cp:lastPrinted>2023-03-07T01:29:55Z</cp:lastPrinted>
  <dcterms:created xsi:type="dcterms:W3CDTF">2023-01-24T05:17:25Z</dcterms:created>
  <dcterms:modified xsi:type="dcterms:W3CDTF">2023-03-13T04:29:36Z</dcterms:modified>
</cp:coreProperties>
</file>